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  <p:sldMasterId id="2147483699" r:id="rId5"/>
  </p:sldMasterIdLst>
  <p:notesMasterIdLst>
    <p:notesMasterId r:id="rId46"/>
  </p:notesMasterIdLst>
  <p:sldIdLst>
    <p:sldId id="256" r:id="rId6"/>
    <p:sldId id="271" r:id="rId7"/>
    <p:sldId id="262" r:id="rId8"/>
    <p:sldId id="316" r:id="rId9"/>
    <p:sldId id="318" r:id="rId10"/>
    <p:sldId id="375" r:id="rId11"/>
    <p:sldId id="376" r:id="rId12"/>
    <p:sldId id="343" r:id="rId13"/>
    <p:sldId id="348" r:id="rId14"/>
    <p:sldId id="361" r:id="rId15"/>
    <p:sldId id="370" r:id="rId16"/>
    <p:sldId id="374" r:id="rId17"/>
    <p:sldId id="372" r:id="rId18"/>
    <p:sldId id="369" r:id="rId19"/>
    <p:sldId id="259" r:id="rId20"/>
    <p:sldId id="258" r:id="rId21"/>
    <p:sldId id="288" r:id="rId22"/>
    <p:sldId id="291" r:id="rId23"/>
    <p:sldId id="301" r:id="rId24"/>
    <p:sldId id="358" r:id="rId25"/>
    <p:sldId id="364" r:id="rId26"/>
    <p:sldId id="365" r:id="rId27"/>
    <p:sldId id="366" r:id="rId28"/>
    <p:sldId id="367" r:id="rId29"/>
    <p:sldId id="381" r:id="rId30"/>
    <p:sldId id="378" r:id="rId31"/>
    <p:sldId id="264" r:id="rId32"/>
    <p:sldId id="267" r:id="rId33"/>
    <p:sldId id="269" r:id="rId34"/>
    <p:sldId id="257" r:id="rId35"/>
    <p:sldId id="377" r:id="rId36"/>
    <p:sldId id="379" r:id="rId37"/>
    <p:sldId id="353" r:id="rId38"/>
    <p:sldId id="350" r:id="rId39"/>
    <p:sldId id="355" r:id="rId40"/>
    <p:sldId id="356" r:id="rId41"/>
    <p:sldId id="362" r:id="rId42"/>
    <p:sldId id="346" r:id="rId43"/>
    <p:sldId id="345" r:id="rId44"/>
    <p:sldId id="357" r:id="rId45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3399"/>
    <a:srgbClr val="002C5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8AEAB7-A6D5-454E-B4BC-B3C8E710E3C0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3DC91C5-DAC4-4974-9CFF-F716ED874E9D}">
      <dgm:prSet phldrT="[Tekst]" custT="1"/>
      <dgm:spPr/>
      <dgm:t>
        <a:bodyPr/>
        <a:lstStyle/>
        <a:p>
          <a:r>
            <a:rPr lang="da-DK" sz="2800" b="1" dirty="0"/>
            <a:t>Afsætning</a:t>
          </a:r>
          <a:r>
            <a:rPr lang="da-DK" sz="2800" dirty="0"/>
            <a:t> </a:t>
          </a:r>
          <a:r>
            <a:rPr lang="da-DK" sz="1800" dirty="0"/>
            <a:t> </a:t>
          </a:r>
        </a:p>
      </dgm:t>
    </dgm:pt>
    <dgm:pt modelId="{F41E8847-2021-4B75-A0B2-1E96469D40ED}" type="parTrans" cxnId="{5F02BF0E-D54F-4C1B-B335-563974416290}">
      <dgm:prSet/>
      <dgm:spPr/>
      <dgm:t>
        <a:bodyPr/>
        <a:lstStyle/>
        <a:p>
          <a:endParaRPr lang="da-DK"/>
        </a:p>
      </dgm:t>
    </dgm:pt>
    <dgm:pt modelId="{F834E24B-AEF0-4231-B0D4-09FE1D9E1CEE}" type="sibTrans" cxnId="{5F02BF0E-D54F-4C1B-B335-563974416290}">
      <dgm:prSet/>
      <dgm:spPr/>
      <dgm:t>
        <a:bodyPr/>
        <a:lstStyle/>
        <a:p>
          <a:endParaRPr lang="da-DK"/>
        </a:p>
      </dgm:t>
    </dgm:pt>
    <dgm:pt modelId="{56010A21-6376-460D-A6E8-4D7352E1F233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Markedsføring</a:t>
          </a:r>
        </a:p>
      </dgm:t>
    </dgm:pt>
    <dgm:pt modelId="{39DF2DBF-52DA-43C0-8F46-4CCCCDB194F4}" type="parTrans" cxnId="{7973B82A-2614-4779-A35D-70AD0ED4177B}">
      <dgm:prSet/>
      <dgm:spPr/>
      <dgm:t>
        <a:bodyPr/>
        <a:lstStyle/>
        <a:p>
          <a:endParaRPr lang="da-DK"/>
        </a:p>
      </dgm:t>
    </dgm:pt>
    <dgm:pt modelId="{7DBE4926-B34D-4C61-81B2-332349D35253}" type="sibTrans" cxnId="{7973B82A-2614-4779-A35D-70AD0ED4177B}">
      <dgm:prSet/>
      <dgm:spPr/>
      <dgm:t>
        <a:bodyPr/>
        <a:lstStyle/>
        <a:p>
          <a:endParaRPr lang="da-DK"/>
        </a:p>
      </dgm:t>
    </dgm:pt>
    <dgm:pt modelId="{BCC2CD09-2158-4CBE-8D54-138818AB41BA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Købsadfærd</a:t>
          </a:r>
        </a:p>
      </dgm:t>
    </dgm:pt>
    <dgm:pt modelId="{CE969900-9373-41E8-9AC2-76B175993BE6}" type="parTrans" cxnId="{3196D2C5-D330-4E9B-8E0A-1A066428B421}">
      <dgm:prSet/>
      <dgm:spPr/>
      <dgm:t>
        <a:bodyPr/>
        <a:lstStyle/>
        <a:p>
          <a:endParaRPr lang="da-DK"/>
        </a:p>
      </dgm:t>
    </dgm:pt>
    <dgm:pt modelId="{5E3CA90C-C11A-431D-B12B-5AAF3F5A02F6}" type="sibTrans" cxnId="{3196D2C5-D330-4E9B-8E0A-1A066428B421}">
      <dgm:prSet/>
      <dgm:spPr/>
      <dgm:t>
        <a:bodyPr/>
        <a:lstStyle/>
        <a:p>
          <a:endParaRPr lang="da-DK"/>
        </a:p>
      </dgm:t>
    </dgm:pt>
    <dgm:pt modelId="{37664593-6D96-4F51-9FDB-0B10B27E5B86}">
      <dgm:prSet phldrT="[Tekst]" custT="1"/>
      <dgm:spPr/>
      <dgm:t>
        <a:bodyPr/>
        <a:lstStyle/>
        <a:p>
          <a:pPr algn="ctr"/>
          <a:r>
            <a:rPr lang="da-DK" sz="2400" b="1" dirty="0"/>
            <a:t>International økonomi</a:t>
          </a:r>
        </a:p>
      </dgm:t>
    </dgm:pt>
    <dgm:pt modelId="{70448121-8633-4697-B174-6043EC4DF4FC}" type="parTrans" cxnId="{5542DD92-79CF-4357-BE70-CB6940EF61C9}">
      <dgm:prSet/>
      <dgm:spPr/>
      <dgm:t>
        <a:bodyPr/>
        <a:lstStyle/>
        <a:p>
          <a:endParaRPr lang="da-DK"/>
        </a:p>
      </dgm:t>
    </dgm:pt>
    <dgm:pt modelId="{4FF982B0-C296-43C7-8F1D-074344F67BF3}" type="sibTrans" cxnId="{5542DD92-79CF-4357-BE70-CB6940EF61C9}">
      <dgm:prSet/>
      <dgm:spPr/>
      <dgm:t>
        <a:bodyPr/>
        <a:lstStyle/>
        <a:p>
          <a:endParaRPr lang="da-DK"/>
        </a:p>
      </dgm:t>
    </dgm:pt>
    <dgm:pt modelId="{9F30E8E4-74F4-488A-BD62-0BB54104D44A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Globalisering</a:t>
          </a:r>
        </a:p>
      </dgm:t>
    </dgm:pt>
    <dgm:pt modelId="{57B73A65-379A-4C10-84EF-D2BCB0610BB4}" type="parTrans" cxnId="{D0732A87-782E-4AAE-BF3C-652AC9B69D2A}">
      <dgm:prSet/>
      <dgm:spPr/>
      <dgm:t>
        <a:bodyPr/>
        <a:lstStyle/>
        <a:p>
          <a:endParaRPr lang="da-DK"/>
        </a:p>
      </dgm:t>
    </dgm:pt>
    <dgm:pt modelId="{45C3EF5B-DB73-4563-92E3-C737C4FE6E0B}" type="sibTrans" cxnId="{D0732A87-782E-4AAE-BF3C-652AC9B69D2A}">
      <dgm:prSet/>
      <dgm:spPr/>
      <dgm:t>
        <a:bodyPr/>
        <a:lstStyle/>
        <a:p>
          <a:endParaRPr lang="da-DK"/>
        </a:p>
      </dgm:t>
    </dgm:pt>
    <dgm:pt modelId="{1395D1DC-B329-42BA-A100-B67F304D2836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Danmarks konkurrenceevne </a:t>
          </a:r>
        </a:p>
      </dgm:t>
    </dgm:pt>
    <dgm:pt modelId="{0AC2DA0D-EFCC-47D0-99FD-032857FB6EF0}" type="parTrans" cxnId="{B748BF31-015F-4796-B1DD-2F609468B2AF}">
      <dgm:prSet/>
      <dgm:spPr/>
      <dgm:t>
        <a:bodyPr/>
        <a:lstStyle/>
        <a:p>
          <a:endParaRPr lang="da-DK"/>
        </a:p>
      </dgm:t>
    </dgm:pt>
    <dgm:pt modelId="{2FB5DC53-237A-45D1-90CC-F7BEDF073F9C}" type="sibTrans" cxnId="{B748BF31-015F-4796-B1DD-2F609468B2AF}">
      <dgm:prSet/>
      <dgm:spPr/>
      <dgm:t>
        <a:bodyPr/>
        <a:lstStyle/>
        <a:p>
          <a:endParaRPr lang="da-DK"/>
        </a:p>
      </dgm:t>
    </dgm:pt>
    <dgm:pt modelId="{22A20B17-500E-4A97-A178-75207D3E7049}">
      <dgm:prSet phldrT="[Tekst]" custT="1"/>
      <dgm:spPr/>
      <dgm:t>
        <a:bodyPr/>
        <a:lstStyle/>
        <a:p>
          <a:pPr algn="ctr">
            <a:lnSpc>
              <a:spcPct val="100000"/>
            </a:lnSpc>
          </a:pPr>
          <a:r>
            <a:rPr lang="da-DK" sz="2400" b="1" dirty="0"/>
            <a:t>Virksomheds-</a:t>
          </a:r>
        </a:p>
        <a:p>
          <a:pPr algn="ctr">
            <a:lnSpc>
              <a:spcPct val="100000"/>
            </a:lnSpc>
          </a:pPr>
          <a:r>
            <a:rPr lang="da-DK" sz="2400" b="1" dirty="0"/>
            <a:t>økonomi</a:t>
          </a:r>
        </a:p>
      </dgm:t>
    </dgm:pt>
    <dgm:pt modelId="{9D2A205F-CEF8-438A-B69E-4F13BA2F7149}" type="parTrans" cxnId="{38184488-CF43-4E34-8475-853EB536B9AE}">
      <dgm:prSet/>
      <dgm:spPr/>
      <dgm:t>
        <a:bodyPr/>
        <a:lstStyle/>
        <a:p>
          <a:endParaRPr lang="da-DK"/>
        </a:p>
      </dgm:t>
    </dgm:pt>
    <dgm:pt modelId="{4C8F68CC-6909-4B91-BBD5-A9E83AD8A7D9}" type="sibTrans" cxnId="{38184488-CF43-4E34-8475-853EB536B9AE}">
      <dgm:prSet/>
      <dgm:spPr/>
      <dgm:t>
        <a:bodyPr/>
        <a:lstStyle/>
        <a:p>
          <a:endParaRPr lang="da-DK"/>
        </a:p>
      </dgm:t>
    </dgm:pt>
    <dgm:pt modelId="{0F08316F-74F0-4371-ACA5-9E28B2D2E57E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Opstart af virksomhed </a:t>
          </a:r>
        </a:p>
      </dgm:t>
    </dgm:pt>
    <dgm:pt modelId="{80CED767-0292-4F5D-BE41-84C38D4112B7}" type="parTrans" cxnId="{2A7219A8-F33E-4E9D-B0B4-3C14CB62211B}">
      <dgm:prSet/>
      <dgm:spPr/>
      <dgm:t>
        <a:bodyPr/>
        <a:lstStyle/>
        <a:p>
          <a:endParaRPr lang="da-DK"/>
        </a:p>
      </dgm:t>
    </dgm:pt>
    <dgm:pt modelId="{D052120C-9580-4367-BC9C-ED254D7539D1}" type="sibTrans" cxnId="{2A7219A8-F33E-4E9D-B0B4-3C14CB62211B}">
      <dgm:prSet/>
      <dgm:spPr/>
      <dgm:t>
        <a:bodyPr/>
        <a:lstStyle/>
        <a:p>
          <a:endParaRPr lang="da-DK"/>
        </a:p>
      </dgm:t>
    </dgm:pt>
    <dgm:pt modelId="{2E2B747F-3D09-406C-8F99-4E78C740F6DA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Regnskabsanalyse</a:t>
          </a:r>
        </a:p>
      </dgm:t>
    </dgm:pt>
    <dgm:pt modelId="{46E100B7-2B56-401B-867C-D7E0A5C31C99}" type="parTrans" cxnId="{042757DD-991E-44EC-8AA1-14ABC24A5655}">
      <dgm:prSet/>
      <dgm:spPr/>
      <dgm:t>
        <a:bodyPr/>
        <a:lstStyle/>
        <a:p>
          <a:endParaRPr lang="da-DK"/>
        </a:p>
      </dgm:t>
    </dgm:pt>
    <dgm:pt modelId="{F1CF3DC8-6C47-475F-8246-953D01E83A0E}" type="sibTrans" cxnId="{042757DD-991E-44EC-8AA1-14ABC24A5655}">
      <dgm:prSet/>
      <dgm:spPr/>
      <dgm:t>
        <a:bodyPr/>
        <a:lstStyle/>
        <a:p>
          <a:endParaRPr lang="da-DK"/>
        </a:p>
      </dgm:t>
    </dgm:pt>
    <dgm:pt modelId="{5DF158DF-E8A3-40B8-BB64-4515327CA39D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da-DK" sz="2400" dirty="0"/>
        </a:p>
      </dgm:t>
    </dgm:pt>
    <dgm:pt modelId="{422149AA-BD75-4DB7-9A8D-669B9DF3BEB0}" type="parTrans" cxnId="{7FD53A70-306E-452D-8DDB-E6A91317DD4F}">
      <dgm:prSet/>
      <dgm:spPr/>
      <dgm:t>
        <a:bodyPr/>
        <a:lstStyle/>
        <a:p>
          <a:endParaRPr lang="da-DK"/>
        </a:p>
      </dgm:t>
    </dgm:pt>
    <dgm:pt modelId="{9F1A6016-D646-48B7-A39D-A6A838A72ED0}" type="sibTrans" cxnId="{7FD53A70-306E-452D-8DDB-E6A91317DD4F}">
      <dgm:prSet/>
      <dgm:spPr/>
      <dgm:t>
        <a:bodyPr/>
        <a:lstStyle/>
        <a:p>
          <a:endParaRPr lang="da-DK"/>
        </a:p>
      </dgm:t>
    </dgm:pt>
    <dgm:pt modelId="{353F1A37-7249-4ECD-8D32-F3673DBC036B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da-DK" sz="2400" dirty="0"/>
        </a:p>
      </dgm:t>
    </dgm:pt>
    <dgm:pt modelId="{ED723710-FDFD-47B0-9289-4EEF9C3D239D}" type="parTrans" cxnId="{7BFEA156-B28B-4E73-B6A2-1CCACFA84071}">
      <dgm:prSet/>
      <dgm:spPr/>
      <dgm:t>
        <a:bodyPr/>
        <a:lstStyle/>
        <a:p>
          <a:endParaRPr lang="da-DK"/>
        </a:p>
      </dgm:t>
    </dgm:pt>
    <dgm:pt modelId="{0E705286-0F12-4F49-BF9D-DCF0F33E7104}" type="sibTrans" cxnId="{7BFEA156-B28B-4E73-B6A2-1CCACFA84071}">
      <dgm:prSet/>
      <dgm:spPr/>
      <dgm:t>
        <a:bodyPr/>
        <a:lstStyle/>
        <a:p>
          <a:endParaRPr lang="da-DK"/>
        </a:p>
      </dgm:t>
    </dgm:pt>
    <dgm:pt modelId="{6846FDFD-4EAD-4981-8681-B31531540FF6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Velfærdsstaten kontra konkurrencestaten</a:t>
          </a:r>
        </a:p>
      </dgm:t>
    </dgm:pt>
    <dgm:pt modelId="{3B1F9346-1068-4496-87FE-8E674447E091}" type="parTrans" cxnId="{66941243-93FD-45FA-891B-DE41A7F9221B}">
      <dgm:prSet/>
      <dgm:spPr/>
      <dgm:t>
        <a:bodyPr/>
        <a:lstStyle/>
        <a:p>
          <a:endParaRPr lang="da-DK"/>
        </a:p>
      </dgm:t>
    </dgm:pt>
    <dgm:pt modelId="{B1BBD9C1-1297-427D-8584-D947773E7CCA}" type="sibTrans" cxnId="{66941243-93FD-45FA-891B-DE41A7F9221B}">
      <dgm:prSet/>
      <dgm:spPr/>
      <dgm:t>
        <a:bodyPr/>
        <a:lstStyle/>
        <a:p>
          <a:endParaRPr lang="da-DK"/>
        </a:p>
      </dgm:t>
    </dgm:pt>
    <dgm:pt modelId="{DC301155-189D-4874-BE2E-E209C23F9901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da-DK" sz="2400" dirty="0"/>
        </a:p>
      </dgm:t>
    </dgm:pt>
    <dgm:pt modelId="{57C547C0-6532-440B-8F4B-47B024CDF060}" type="parTrans" cxnId="{9DA933E0-5E41-4197-82A0-9A06445E0DDC}">
      <dgm:prSet/>
      <dgm:spPr/>
      <dgm:t>
        <a:bodyPr/>
        <a:lstStyle/>
        <a:p>
          <a:endParaRPr lang="da-DK"/>
        </a:p>
      </dgm:t>
    </dgm:pt>
    <dgm:pt modelId="{7E68E09F-8620-4972-8F22-A59F8604F2BA}" type="sibTrans" cxnId="{9DA933E0-5E41-4197-82A0-9A06445E0DDC}">
      <dgm:prSet/>
      <dgm:spPr/>
      <dgm:t>
        <a:bodyPr/>
        <a:lstStyle/>
        <a:p>
          <a:endParaRPr lang="da-DK"/>
        </a:p>
      </dgm:t>
    </dgm:pt>
    <dgm:pt modelId="{1DEC8EEF-4351-4AC0-BCDD-86EE86D53E1B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 Ulighed </a:t>
          </a:r>
        </a:p>
      </dgm:t>
    </dgm:pt>
    <dgm:pt modelId="{F66C7B0B-CABD-45A0-A257-56CBF60610B3}" type="parTrans" cxnId="{4AD408CF-78D5-478A-A17D-9B7CE622C87F}">
      <dgm:prSet/>
      <dgm:spPr/>
      <dgm:t>
        <a:bodyPr/>
        <a:lstStyle/>
        <a:p>
          <a:endParaRPr lang="da-DK"/>
        </a:p>
      </dgm:t>
    </dgm:pt>
    <dgm:pt modelId="{CF1E2DDD-5D14-4EB2-BA8A-9DC2334ACD71}" type="sibTrans" cxnId="{4AD408CF-78D5-478A-A17D-9B7CE622C87F}">
      <dgm:prSet/>
      <dgm:spPr/>
      <dgm:t>
        <a:bodyPr/>
        <a:lstStyle/>
        <a:p>
          <a:endParaRPr lang="da-DK"/>
        </a:p>
      </dgm:t>
    </dgm:pt>
    <dgm:pt modelId="{D2248A74-8C1C-4DDA-A888-6732E68A26CE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Outsourcing </a:t>
          </a:r>
        </a:p>
      </dgm:t>
    </dgm:pt>
    <dgm:pt modelId="{5F7CC451-73D1-45E1-9838-3A4511B4F8EF}" type="parTrans" cxnId="{9FE879A1-CCC2-4543-A73D-5689AB0CA9EF}">
      <dgm:prSet/>
      <dgm:spPr/>
      <dgm:t>
        <a:bodyPr/>
        <a:lstStyle/>
        <a:p>
          <a:endParaRPr lang="da-DK"/>
        </a:p>
      </dgm:t>
    </dgm:pt>
    <dgm:pt modelId="{3205B2E9-F822-43A6-984D-8FC76E73429B}" type="sibTrans" cxnId="{9FE879A1-CCC2-4543-A73D-5689AB0CA9EF}">
      <dgm:prSet/>
      <dgm:spPr/>
      <dgm:t>
        <a:bodyPr/>
        <a:lstStyle/>
        <a:p>
          <a:endParaRPr lang="da-DK"/>
        </a:p>
      </dgm:t>
    </dgm:pt>
    <dgm:pt modelId="{6E66290D-E6B7-4442-B25B-072BB4CDBB94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Udbud og efterspørgsel </a:t>
          </a:r>
        </a:p>
      </dgm:t>
    </dgm:pt>
    <dgm:pt modelId="{E70DB6F0-D0A2-4D38-886D-383D798B6B3C}" type="parTrans" cxnId="{5F489D14-068F-46B0-A18A-98A8E351DCE3}">
      <dgm:prSet/>
      <dgm:spPr/>
      <dgm:t>
        <a:bodyPr/>
        <a:lstStyle/>
        <a:p>
          <a:endParaRPr lang="da-DK"/>
        </a:p>
      </dgm:t>
    </dgm:pt>
    <dgm:pt modelId="{34B2B9AB-A0B6-4285-A38E-2B74FDFDABBC}" type="sibTrans" cxnId="{5F489D14-068F-46B0-A18A-98A8E351DCE3}">
      <dgm:prSet/>
      <dgm:spPr/>
      <dgm:t>
        <a:bodyPr/>
        <a:lstStyle/>
        <a:p>
          <a:endParaRPr lang="da-DK"/>
        </a:p>
      </dgm:t>
    </dgm:pt>
    <dgm:pt modelId="{C66D3013-A5AF-41D3-8D63-985B9CA465EA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Økonomiske politikker </a:t>
          </a:r>
        </a:p>
      </dgm:t>
    </dgm:pt>
    <dgm:pt modelId="{07F3977B-FAC4-423F-9B64-8589F6214B4E}" type="parTrans" cxnId="{25BC2C14-08C2-435C-8D25-2E8671EDBB20}">
      <dgm:prSet/>
      <dgm:spPr/>
      <dgm:t>
        <a:bodyPr/>
        <a:lstStyle/>
        <a:p>
          <a:endParaRPr lang="da-DK"/>
        </a:p>
      </dgm:t>
    </dgm:pt>
    <dgm:pt modelId="{E3FABED8-181A-4765-8BD5-0B70E627BC0F}" type="sibTrans" cxnId="{25BC2C14-08C2-435C-8D25-2E8671EDBB20}">
      <dgm:prSet/>
      <dgm:spPr/>
      <dgm:t>
        <a:bodyPr/>
        <a:lstStyle/>
        <a:p>
          <a:endParaRPr lang="da-DK"/>
        </a:p>
      </dgm:t>
    </dgm:pt>
    <dgm:pt modelId="{5EA88B33-8808-4C28-818B-D0D50E2D56C3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Virksomhedens logistiske system </a:t>
          </a:r>
        </a:p>
      </dgm:t>
    </dgm:pt>
    <dgm:pt modelId="{F8EE7C9F-99D3-48E0-B335-112987DFE320}" type="parTrans" cxnId="{433EA9D4-CF96-41CC-BD32-D471659FE8D4}">
      <dgm:prSet/>
      <dgm:spPr/>
      <dgm:t>
        <a:bodyPr/>
        <a:lstStyle/>
        <a:p>
          <a:endParaRPr lang="da-DK"/>
        </a:p>
      </dgm:t>
    </dgm:pt>
    <dgm:pt modelId="{A85F96EC-D13A-4A9B-9CEF-F815826D52A4}" type="sibTrans" cxnId="{433EA9D4-CF96-41CC-BD32-D471659FE8D4}">
      <dgm:prSet/>
      <dgm:spPr/>
      <dgm:t>
        <a:bodyPr/>
        <a:lstStyle/>
        <a:p>
          <a:endParaRPr lang="da-DK"/>
        </a:p>
      </dgm:t>
    </dgm:pt>
    <dgm:pt modelId="{4F0B6915-D161-4E5B-B812-7250164626DA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Virksomheders samfundsansvar </a:t>
          </a:r>
        </a:p>
      </dgm:t>
    </dgm:pt>
    <dgm:pt modelId="{8CC224C3-A5C0-4A24-88A6-6F150B10D034}" type="parTrans" cxnId="{49041400-A9C8-4C5B-B2E3-0F52790DC708}">
      <dgm:prSet/>
      <dgm:spPr/>
      <dgm:t>
        <a:bodyPr/>
        <a:lstStyle/>
        <a:p>
          <a:endParaRPr lang="da-DK"/>
        </a:p>
      </dgm:t>
    </dgm:pt>
    <dgm:pt modelId="{D8682D28-E2D0-47D6-BE24-D445C5D30197}" type="sibTrans" cxnId="{49041400-A9C8-4C5B-B2E3-0F52790DC708}">
      <dgm:prSet/>
      <dgm:spPr/>
      <dgm:t>
        <a:bodyPr/>
        <a:lstStyle/>
        <a:p>
          <a:endParaRPr lang="da-DK"/>
        </a:p>
      </dgm:t>
    </dgm:pt>
    <dgm:pt modelId="{DA2D129E-2A79-42EC-9AC1-66F8462D10CF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da-DK" sz="2400" dirty="0"/>
        </a:p>
      </dgm:t>
    </dgm:pt>
    <dgm:pt modelId="{97C30A68-C695-4CCC-9571-94A6886937C5}" type="parTrans" cxnId="{236C45C0-B84F-498B-8C7F-0090D4E08B61}">
      <dgm:prSet/>
      <dgm:spPr/>
      <dgm:t>
        <a:bodyPr/>
        <a:lstStyle/>
        <a:p>
          <a:endParaRPr lang="da-DK"/>
        </a:p>
      </dgm:t>
    </dgm:pt>
    <dgm:pt modelId="{EF9C7FA8-FF63-4470-AE8F-DADD97E8C490}" type="sibTrans" cxnId="{236C45C0-B84F-498B-8C7F-0090D4E08B61}">
      <dgm:prSet/>
      <dgm:spPr/>
      <dgm:t>
        <a:bodyPr/>
        <a:lstStyle/>
        <a:p>
          <a:endParaRPr lang="da-DK"/>
        </a:p>
      </dgm:t>
    </dgm:pt>
    <dgm:pt modelId="{BE927250-5A69-44C8-928F-C5EB02F9481A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da-DK" sz="2400" dirty="0"/>
        </a:p>
      </dgm:t>
    </dgm:pt>
    <dgm:pt modelId="{6490BF93-FA2A-4384-B6B1-139CCE6113FB}" type="parTrans" cxnId="{89EACB52-F0E2-4EDA-98CD-AC2CA8847FF2}">
      <dgm:prSet/>
      <dgm:spPr/>
      <dgm:t>
        <a:bodyPr/>
        <a:lstStyle/>
        <a:p>
          <a:endParaRPr lang="da-DK"/>
        </a:p>
      </dgm:t>
    </dgm:pt>
    <dgm:pt modelId="{776E6CFC-BAED-43D7-91E9-FA46EDF7F2EB}" type="sibTrans" cxnId="{89EACB52-F0E2-4EDA-98CD-AC2CA8847FF2}">
      <dgm:prSet/>
      <dgm:spPr/>
      <dgm:t>
        <a:bodyPr/>
        <a:lstStyle/>
        <a:p>
          <a:endParaRPr lang="da-DK"/>
        </a:p>
      </dgm:t>
    </dgm:pt>
    <dgm:pt modelId="{B08BD0C6-FB50-4D2F-BA4D-2E626B0351EC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Strategi </a:t>
          </a:r>
        </a:p>
      </dgm:t>
    </dgm:pt>
    <dgm:pt modelId="{33E71D60-5215-4015-8466-89D9D4765900}" type="parTrans" cxnId="{D8092C5A-0DC3-4B8B-84FE-DE6156EA9721}">
      <dgm:prSet/>
      <dgm:spPr/>
      <dgm:t>
        <a:bodyPr/>
        <a:lstStyle/>
        <a:p>
          <a:endParaRPr lang="da-DK"/>
        </a:p>
      </dgm:t>
    </dgm:pt>
    <dgm:pt modelId="{BD902AD5-31F2-4BBD-891C-17CFFCA89E9E}" type="sibTrans" cxnId="{D8092C5A-0DC3-4B8B-84FE-DE6156EA9721}">
      <dgm:prSet/>
      <dgm:spPr/>
      <dgm:t>
        <a:bodyPr/>
        <a:lstStyle/>
        <a:p>
          <a:endParaRPr lang="da-DK"/>
        </a:p>
      </dgm:t>
    </dgm:pt>
    <dgm:pt modelId="{24BB0E48-50F6-4EF9-8A2B-D2C34CB8AC7D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Lån og rente </a:t>
          </a:r>
        </a:p>
      </dgm:t>
    </dgm:pt>
    <dgm:pt modelId="{084915A6-5E3C-474A-8964-EF590180614C}" type="parTrans" cxnId="{9C246FB0-0F9A-40A5-A29B-02EC2D3E3CB5}">
      <dgm:prSet/>
      <dgm:spPr/>
      <dgm:t>
        <a:bodyPr/>
        <a:lstStyle/>
        <a:p>
          <a:endParaRPr lang="da-DK"/>
        </a:p>
      </dgm:t>
    </dgm:pt>
    <dgm:pt modelId="{320418C0-A3C3-424F-A28D-9F5A21237F8C}" type="sibTrans" cxnId="{9C246FB0-0F9A-40A5-A29B-02EC2D3E3CB5}">
      <dgm:prSet/>
      <dgm:spPr/>
      <dgm:t>
        <a:bodyPr/>
        <a:lstStyle/>
        <a:p>
          <a:endParaRPr lang="da-DK"/>
        </a:p>
      </dgm:t>
    </dgm:pt>
    <dgm:pt modelId="{BF0FB259-8DC2-40EC-B749-05C5288AF9A5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Strategi </a:t>
          </a:r>
        </a:p>
      </dgm:t>
    </dgm:pt>
    <dgm:pt modelId="{1BD4B175-FF39-47E7-B998-AAFAF821C6D4}" type="parTrans" cxnId="{8823A477-A1CB-4375-96E8-884DE96905B1}">
      <dgm:prSet/>
      <dgm:spPr/>
      <dgm:t>
        <a:bodyPr/>
        <a:lstStyle/>
        <a:p>
          <a:endParaRPr lang="da-DK"/>
        </a:p>
      </dgm:t>
    </dgm:pt>
    <dgm:pt modelId="{CE4DBF40-17C5-4469-BAC2-C2F0035CEFEB}" type="sibTrans" cxnId="{8823A477-A1CB-4375-96E8-884DE96905B1}">
      <dgm:prSet/>
      <dgm:spPr/>
      <dgm:t>
        <a:bodyPr/>
        <a:lstStyle/>
        <a:p>
          <a:endParaRPr lang="da-DK"/>
        </a:p>
      </dgm:t>
    </dgm:pt>
    <dgm:pt modelId="{194D9AED-746E-445F-AD38-B1B26CAB1E75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Konkurrence </a:t>
          </a:r>
        </a:p>
      </dgm:t>
    </dgm:pt>
    <dgm:pt modelId="{15189B53-DA1F-469A-94A2-D26967858E59}" type="parTrans" cxnId="{EF0C957B-DBCC-474D-9552-81D845646A73}">
      <dgm:prSet/>
      <dgm:spPr/>
      <dgm:t>
        <a:bodyPr/>
        <a:lstStyle/>
        <a:p>
          <a:endParaRPr lang="da-DK"/>
        </a:p>
      </dgm:t>
    </dgm:pt>
    <dgm:pt modelId="{2AF9CBE5-4CFA-4FFE-BA42-6AE2A4BEA3B6}" type="sibTrans" cxnId="{EF0C957B-DBCC-474D-9552-81D845646A73}">
      <dgm:prSet/>
      <dgm:spPr/>
      <dgm:t>
        <a:bodyPr/>
        <a:lstStyle/>
        <a:p>
          <a:endParaRPr lang="da-DK"/>
        </a:p>
      </dgm:t>
    </dgm:pt>
    <dgm:pt modelId="{315233DC-9AB6-42F3-AFDD-DC844099A118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Målgrupper </a:t>
          </a:r>
        </a:p>
      </dgm:t>
    </dgm:pt>
    <dgm:pt modelId="{ED23F822-2299-4AFD-BC47-B59F5BDF528C}" type="parTrans" cxnId="{66D75D8E-59C8-432D-861F-64EEF64C53E7}">
      <dgm:prSet/>
      <dgm:spPr/>
      <dgm:t>
        <a:bodyPr/>
        <a:lstStyle/>
        <a:p>
          <a:endParaRPr lang="da-DK"/>
        </a:p>
      </dgm:t>
    </dgm:pt>
    <dgm:pt modelId="{2F530046-02FF-497C-AADA-C5A837AD6CD9}" type="sibTrans" cxnId="{66D75D8E-59C8-432D-861F-64EEF64C53E7}">
      <dgm:prSet/>
      <dgm:spPr/>
      <dgm:t>
        <a:bodyPr/>
        <a:lstStyle/>
        <a:p>
          <a:endParaRPr lang="da-DK"/>
        </a:p>
      </dgm:t>
    </dgm:pt>
    <dgm:pt modelId="{B01A0AF9-7BB0-48B3-A236-5FCE5F9B633D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endParaRPr lang="da-DK" sz="2400" dirty="0"/>
        </a:p>
      </dgm:t>
    </dgm:pt>
    <dgm:pt modelId="{A4875273-DCB5-48C9-A1C0-DE718228AC72}" type="parTrans" cxnId="{916928DF-5DCE-4FD0-8EA7-98D5776200B9}">
      <dgm:prSet/>
      <dgm:spPr/>
      <dgm:t>
        <a:bodyPr/>
        <a:lstStyle/>
        <a:p>
          <a:endParaRPr lang="da-DK"/>
        </a:p>
      </dgm:t>
    </dgm:pt>
    <dgm:pt modelId="{2299B1A4-A9A3-4167-9917-72A25B55F4FC}" type="sibTrans" cxnId="{916928DF-5DCE-4FD0-8EA7-98D5776200B9}">
      <dgm:prSet/>
      <dgm:spPr/>
      <dgm:t>
        <a:bodyPr/>
        <a:lstStyle/>
        <a:p>
          <a:endParaRPr lang="da-DK"/>
        </a:p>
      </dgm:t>
    </dgm:pt>
    <dgm:pt modelId="{9A4B54EB-F2D7-4D64-A14B-87DD1F7D3450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Virksomheders finansiering</a:t>
          </a:r>
        </a:p>
      </dgm:t>
    </dgm:pt>
    <dgm:pt modelId="{177308D4-1FEB-4042-B9AB-EB011DE29E90}" type="parTrans" cxnId="{120765A9-4221-4BB7-85B2-CCAD68A17D5E}">
      <dgm:prSet/>
      <dgm:spPr/>
      <dgm:t>
        <a:bodyPr/>
        <a:lstStyle/>
        <a:p>
          <a:endParaRPr lang="da-DK"/>
        </a:p>
      </dgm:t>
    </dgm:pt>
    <dgm:pt modelId="{C4578EA8-15F4-49AD-89D6-B4B2998D8E94}" type="sibTrans" cxnId="{120765A9-4221-4BB7-85B2-CCAD68A17D5E}">
      <dgm:prSet/>
      <dgm:spPr/>
      <dgm:t>
        <a:bodyPr/>
        <a:lstStyle/>
        <a:p>
          <a:endParaRPr lang="da-DK"/>
        </a:p>
      </dgm:t>
    </dgm:pt>
    <dgm:pt modelId="{FC631379-5116-446A-A48C-4630B064003F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Sociale medier </a:t>
          </a:r>
        </a:p>
      </dgm:t>
    </dgm:pt>
    <dgm:pt modelId="{E292BF6F-2BFF-4D47-875C-EE0941EDFC7A}" type="parTrans" cxnId="{5BF9F681-7F6B-4882-B0A7-A358C08E220E}">
      <dgm:prSet/>
      <dgm:spPr/>
      <dgm:t>
        <a:bodyPr/>
        <a:lstStyle/>
        <a:p>
          <a:endParaRPr lang="da-DK"/>
        </a:p>
      </dgm:t>
    </dgm:pt>
    <dgm:pt modelId="{F49C0FA9-DF84-4FD0-81C7-18C1BFC6D032}" type="sibTrans" cxnId="{5BF9F681-7F6B-4882-B0A7-A358C08E220E}">
      <dgm:prSet/>
      <dgm:spPr/>
      <dgm:t>
        <a:bodyPr/>
        <a:lstStyle/>
        <a:p>
          <a:endParaRPr lang="da-DK"/>
        </a:p>
      </dgm:t>
    </dgm:pt>
    <dgm:pt modelId="{90E08A8A-0ED0-4484-B34F-1F5191211866}">
      <dgm:prSet phldrT="[Teks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da-DK" sz="2400" dirty="0"/>
            <a:t>Branding </a:t>
          </a:r>
        </a:p>
      </dgm:t>
    </dgm:pt>
    <dgm:pt modelId="{217D38B4-A9F1-47C8-9449-12427FF8795E}" type="parTrans" cxnId="{CD7C4813-ADC6-43EB-BD4F-65AC7544DAA2}">
      <dgm:prSet/>
      <dgm:spPr/>
      <dgm:t>
        <a:bodyPr/>
        <a:lstStyle/>
        <a:p>
          <a:endParaRPr lang="da-DK"/>
        </a:p>
      </dgm:t>
    </dgm:pt>
    <dgm:pt modelId="{DD0BDAD6-C223-41C0-AE52-3559885FC539}" type="sibTrans" cxnId="{CD7C4813-ADC6-43EB-BD4F-65AC7544DAA2}">
      <dgm:prSet/>
      <dgm:spPr/>
      <dgm:t>
        <a:bodyPr/>
        <a:lstStyle/>
        <a:p>
          <a:endParaRPr lang="da-DK"/>
        </a:p>
      </dgm:t>
    </dgm:pt>
    <dgm:pt modelId="{FE958CD5-B070-496D-A794-4D99A33363EB}" type="pres">
      <dgm:prSet presAssocID="{1B8AEAB7-A6D5-454E-B4BC-B3C8E710E3C0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4A3BFE93-9F67-41D1-B844-1FD6F5F9197D}" type="pres">
      <dgm:prSet presAssocID="{F3DC91C5-DAC4-4974-9CFF-F716ED874E9D}" presName="compositeNode" presStyleCnt="0">
        <dgm:presLayoutVars>
          <dgm:bulletEnabled val="1"/>
        </dgm:presLayoutVars>
      </dgm:prSet>
      <dgm:spPr/>
    </dgm:pt>
    <dgm:pt modelId="{11B782A2-5261-43EA-BE7E-63F420F41030}" type="pres">
      <dgm:prSet presAssocID="{F3DC91C5-DAC4-4974-9CFF-F716ED874E9D}" presName="image" presStyleLbl="fgImgPlace1" presStyleIdx="0" presStyleCnt="3" custScaleX="153841" custScaleY="157949" custLinFactNeighborX="9409" custLinFactNeighborY="-28394"/>
      <dgm:spPr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  <dgm:pt modelId="{4EE0EB2D-5BCD-42D0-BC98-532C198DBCA0}" type="pres">
      <dgm:prSet presAssocID="{F3DC91C5-DAC4-4974-9CFF-F716ED874E9D}" presName="childNode" presStyleLbl="node1" presStyleIdx="0" presStyleCnt="3" custScaleX="113815" custScaleY="96198" custLinFactNeighborX="9306" custLinFactNeighborY="-57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77AAB97-0079-4F4F-BEAF-BA9999BA3694}" type="pres">
      <dgm:prSet presAssocID="{F3DC91C5-DAC4-4974-9CFF-F716ED874E9D}" presName="parentNode" presStyleLbl="revTx" presStyleIdx="0" presStyleCnt="3" custAng="5400000" custScaleY="68160" custLinFactX="100000" custLinFactNeighborX="195556" custLinFactNeighborY="-59568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571A453-A168-4B87-BD56-47DC5DC2857A}" type="pres">
      <dgm:prSet presAssocID="{F834E24B-AEF0-4231-B0D4-09FE1D9E1CEE}" presName="sibTrans" presStyleCnt="0"/>
      <dgm:spPr/>
    </dgm:pt>
    <dgm:pt modelId="{2A750CCE-5E72-4A05-A09F-2EBC5F8B1C4B}" type="pres">
      <dgm:prSet presAssocID="{37664593-6D96-4F51-9FDB-0B10B27E5B86}" presName="compositeNode" presStyleCnt="0">
        <dgm:presLayoutVars>
          <dgm:bulletEnabled val="1"/>
        </dgm:presLayoutVars>
      </dgm:prSet>
      <dgm:spPr/>
    </dgm:pt>
    <dgm:pt modelId="{313E3923-74B9-4B69-AD5F-A539856D61C5}" type="pres">
      <dgm:prSet presAssocID="{37664593-6D96-4F51-9FDB-0B10B27E5B86}" presName="image" presStyleLbl="fgImgPlace1" presStyleIdx="1" presStyleCnt="3" custScaleX="146168" custScaleY="137560" custLinFactNeighborX="-25890" custLinFactNeighborY="-18026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569EADFA-24B1-40BC-AD35-BF6E0F7A8B7B}" type="pres">
      <dgm:prSet presAssocID="{37664593-6D96-4F51-9FDB-0B10B27E5B86}" presName="childNode" presStyleLbl="node1" presStyleIdx="1" presStyleCnt="3" custScaleX="129889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EEB2B87-4A06-4B3A-BAEA-64CE33BF9FCB}" type="pres">
      <dgm:prSet presAssocID="{37664593-6D96-4F51-9FDB-0B10B27E5B86}" presName="parentNode" presStyleLbl="revTx" presStyleIdx="1" presStyleCnt="3" custAng="5400000" custScaleX="107541" custScaleY="51694" custLinFactX="158573" custLinFactNeighborX="200000" custLinFactNeighborY="-60884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1B67591D-FCAF-4E01-A5B6-62469FF45D1A}" type="pres">
      <dgm:prSet presAssocID="{4FF982B0-C296-43C7-8F1D-074344F67BF3}" presName="sibTrans" presStyleCnt="0"/>
      <dgm:spPr/>
    </dgm:pt>
    <dgm:pt modelId="{3EFEF494-6A1E-49C3-A1CC-10D7318A2192}" type="pres">
      <dgm:prSet presAssocID="{22A20B17-500E-4A97-A178-75207D3E7049}" presName="compositeNode" presStyleCnt="0">
        <dgm:presLayoutVars>
          <dgm:bulletEnabled val="1"/>
        </dgm:presLayoutVars>
      </dgm:prSet>
      <dgm:spPr/>
    </dgm:pt>
    <dgm:pt modelId="{F776EC76-A839-4EC0-9734-CBDB5DB7CF50}" type="pres">
      <dgm:prSet presAssocID="{22A20B17-500E-4A97-A178-75207D3E7049}" presName="image" presStyleLbl="fgImgPlace1" presStyleIdx="2" presStyleCnt="3" custScaleX="134433" custScaleY="119696" custLinFactNeighborX="-60100" custLinFactNeighborY="-6497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7FA8E6FC-77A6-4706-92C4-40F91906ABA6}" type="pres">
      <dgm:prSet presAssocID="{22A20B17-500E-4A97-A178-75207D3E7049}" presName="childNode" presStyleLbl="node1" presStyleIdx="2" presStyleCnt="3" custScaleX="134076" custLinFactNeighborX="-16818" custLinFactNeighborY="286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0948C0DA-2F15-48F8-ADA4-D2F9B94AFE4C}" type="pres">
      <dgm:prSet presAssocID="{22A20B17-500E-4A97-A178-75207D3E7049}" presName="parentNode" presStyleLbl="revTx" presStyleIdx="2" presStyleCnt="3" custAng="5400000" custScaleX="201147" custScaleY="48995" custLinFactX="103426" custLinFactNeighborX="200000" custLinFactNeighborY="-57520">
        <dgm:presLayoutVars>
          <dgm:chMax val="0"/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CD7C4813-ADC6-43EB-BD4F-65AC7544DAA2}" srcId="{F3DC91C5-DAC4-4974-9CFF-F716ED874E9D}" destId="{90E08A8A-0ED0-4484-B34F-1F5191211866}" srcOrd="6" destOrd="0" parTransId="{217D38B4-A9F1-47C8-9449-12427FF8795E}" sibTransId="{DD0BDAD6-C223-41C0-AE52-3559885FC539}"/>
    <dgm:cxn modelId="{433EA9D4-CF96-41CC-BD32-D471659FE8D4}" srcId="{22A20B17-500E-4A97-A178-75207D3E7049}" destId="{5EA88B33-8808-4C28-818B-D0D50E2D56C3}" srcOrd="2" destOrd="0" parTransId="{F8EE7C9F-99D3-48E0-B335-112987DFE320}" sibTransId="{A85F96EC-D13A-4A9B-9CEF-F815826D52A4}"/>
    <dgm:cxn modelId="{7BFEA156-B28B-4E73-B6A2-1CCACFA84071}" srcId="{F3DC91C5-DAC4-4974-9CFF-F716ED874E9D}" destId="{353F1A37-7249-4ECD-8D32-F3673DBC036B}" srcOrd="8" destOrd="0" parTransId="{ED723710-FDFD-47B0-9289-4EEF9C3D239D}" sibTransId="{0E705286-0F12-4F49-BF9D-DCF0F33E7104}"/>
    <dgm:cxn modelId="{120765A9-4221-4BB7-85B2-CCAD68A17D5E}" srcId="{22A20B17-500E-4A97-A178-75207D3E7049}" destId="{9A4B54EB-F2D7-4D64-A14B-87DD1F7D3450}" srcOrd="6" destOrd="0" parTransId="{177308D4-1FEB-4042-B9AB-EB011DE29E90}" sibTransId="{C4578EA8-15F4-49AD-89D6-B4B2998D8E94}"/>
    <dgm:cxn modelId="{25BC2C14-08C2-435C-8D25-2E8671EDBB20}" srcId="{37664593-6D96-4F51-9FDB-0B10B27E5B86}" destId="{C66D3013-A5AF-41D3-8D63-985B9CA465EA}" srcOrd="6" destOrd="0" parTransId="{07F3977B-FAC4-423F-9B64-8589F6214B4E}" sibTransId="{E3FABED8-181A-4765-8BD5-0B70E627BC0F}"/>
    <dgm:cxn modelId="{0EFD5CEE-04A1-442E-84D2-E3945011A9B2}" type="presOf" srcId="{FC631379-5116-446A-A48C-4630B064003F}" destId="{4EE0EB2D-5BCD-42D0-BC98-532C198DBCA0}" srcOrd="0" destOrd="5" presId="urn:microsoft.com/office/officeart/2005/8/layout/hList2"/>
    <dgm:cxn modelId="{2A7219A8-F33E-4E9D-B0B4-3C14CB62211B}" srcId="{22A20B17-500E-4A97-A178-75207D3E7049}" destId="{0F08316F-74F0-4371-ACA5-9E28B2D2E57E}" srcOrd="0" destOrd="0" parTransId="{80CED767-0292-4F5D-BE41-84C38D4112B7}" sibTransId="{D052120C-9580-4367-BC9C-ED254D7539D1}"/>
    <dgm:cxn modelId="{C39243AE-BDD9-4A12-9D80-A78F868291A0}" type="presOf" srcId="{315233DC-9AB6-42F3-AFDD-DC844099A118}" destId="{4EE0EB2D-5BCD-42D0-BC98-532C198DBCA0}" srcOrd="0" destOrd="4" presId="urn:microsoft.com/office/officeart/2005/8/layout/hList2"/>
    <dgm:cxn modelId="{9FE879A1-CCC2-4543-A73D-5689AB0CA9EF}" srcId="{37664593-6D96-4F51-9FDB-0B10B27E5B86}" destId="{D2248A74-8C1C-4DDA-A888-6732E68A26CE}" srcOrd="4" destOrd="0" parTransId="{5F7CC451-73D1-45E1-9838-3A4511B4F8EF}" sibTransId="{3205B2E9-F822-43A6-984D-8FC76E73429B}"/>
    <dgm:cxn modelId="{5542DD92-79CF-4357-BE70-CB6940EF61C9}" srcId="{1B8AEAB7-A6D5-454E-B4BC-B3C8E710E3C0}" destId="{37664593-6D96-4F51-9FDB-0B10B27E5B86}" srcOrd="1" destOrd="0" parTransId="{70448121-8633-4697-B174-6043EC4DF4FC}" sibTransId="{4FF982B0-C296-43C7-8F1D-074344F67BF3}"/>
    <dgm:cxn modelId="{5F02BF0E-D54F-4C1B-B335-563974416290}" srcId="{1B8AEAB7-A6D5-454E-B4BC-B3C8E710E3C0}" destId="{F3DC91C5-DAC4-4974-9CFF-F716ED874E9D}" srcOrd="0" destOrd="0" parTransId="{F41E8847-2021-4B75-A0B2-1E96469D40ED}" sibTransId="{F834E24B-AEF0-4231-B0D4-09FE1D9E1CEE}"/>
    <dgm:cxn modelId="{ADDC1056-332B-4D03-BDB2-587D4F127688}" type="presOf" srcId="{6846FDFD-4EAD-4981-8681-B31531540FF6}" destId="{569EADFA-24B1-40BC-AD35-BF6E0F7A8B7B}" srcOrd="0" destOrd="2" presId="urn:microsoft.com/office/officeart/2005/8/layout/hList2"/>
    <dgm:cxn modelId="{A57346CF-7857-4605-8F5B-742166DEF971}" type="presOf" srcId="{5DF158DF-E8A3-40B8-BB64-4515327CA39D}" destId="{4EE0EB2D-5BCD-42D0-BC98-532C198DBCA0}" srcOrd="0" destOrd="9" presId="urn:microsoft.com/office/officeart/2005/8/layout/hList2"/>
    <dgm:cxn modelId="{4F7E430F-3FB6-4251-BD42-A1DF80A40EF1}" type="presOf" srcId="{37664593-6D96-4F51-9FDB-0B10B27E5B86}" destId="{AEEB2B87-4A06-4B3A-BAEA-64CE33BF9FCB}" srcOrd="0" destOrd="0" presId="urn:microsoft.com/office/officeart/2005/8/layout/hList2"/>
    <dgm:cxn modelId="{D0732A87-782E-4AAE-BF3C-652AC9B69D2A}" srcId="{37664593-6D96-4F51-9FDB-0B10B27E5B86}" destId="{9F30E8E4-74F4-488A-BD62-0BB54104D44A}" srcOrd="0" destOrd="0" parTransId="{57B73A65-379A-4C10-84EF-D2BCB0610BB4}" sibTransId="{45C3EF5B-DB73-4563-92E3-C737C4FE6E0B}"/>
    <dgm:cxn modelId="{E11B0B16-0A32-4BBD-B9DE-D75062875858}" type="presOf" srcId="{56010A21-6376-460D-A6E8-4D7352E1F233}" destId="{4EE0EB2D-5BCD-42D0-BC98-532C198DBCA0}" srcOrd="0" destOrd="0" presId="urn:microsoft.com/office/officeart/2005/8/layout/hList2"/>
    <dgm:cxn modelId="{8277B8B2-3C07-43A1-B82A-C52DDB81A358}" type="presOf" srcId="{0F08316F-74F0-4371-ACA5-9E28B2D2E57E}" destId="{7FA8E6FC-77A6-4706-92C4-40F91906ABA6}" srcOrd="0" destOrd="0" presId="urn:microsoft.com/office/officeart/2005/8/layout/hList2"/>
    <dgm:cxn modelId="{5BF9F681-7F6B-4882-B0A7-A358C08E220E}" srcId="{F3DC91C5-DAC4-4974-9CFF-F716ED874E9D}" destId="{FC631379-5116-446A-A48C-4630B064003F}" srcOrd="5" destOrd="0" parTransId="{E292BF6F-2BFF-4D47-875C-EE0941EDFC7A}" sibTransId="{F49C0FA9-DF84-4FD0-81C7-18C1BFC6D032}"/>
    <dgm:cxn modelId="{2D50019A-6341-4882-85E7-ACFC86D73C3B}" type="presOf" srcId="{9A4B54EB-F2D7-4D64-A14B-87DD1F7D3450}" destId="{7FA8E6FC-77A6-4706-92C4-40F91906ABA6}" srcOrd="0" destOrd="6" presId="urn:microsoft.com/office/officeart/2005/8/layout/hList2"/>
    <dgm:cxn modelId="{66D75D8E-59C8-432D-861F-64EEF64C53E7}" srcId="{F3DC91C5-DAC4-4974-9CFF-F716ED874E9D}" destId="{315233DC-9AB6-42F3-AFDD-DC844099A118}" srcOrd="4" destOrd="0" parTransId="{ED23F822-2299-4AFD-BC47-B59F5BDF528C}" sibTransId="{2F530046-02FF-497C-AADA-C5A837AD6CD9}"/>
    <dgm:cxn modelId="{7973B82A-2614-4779-A35D-70AD0ED4177B}" srcId="{F3DC91C5-DAC4-4974-9CFF-F716ED874E9D}" destId="{56010A21-6376-460D-A6E8-4D7352E1F233}" srcOrd="0" destOrd="0" parTransId="{39DF2DBF-52DA-43C0-8F46-4CCCCDB194F4}" sibTransId="{7DBE4926-B34D-4C61-81B2-332349D35253}"/>
    <dgm:cxn modelId="{47278490-B39D-4DB3-80DB-6648FE2C2909}" type="presOf" srcId="{D2248A74-8C1C-4DDA-A888-6732E68A26CE}" destId="{569EADFA-24B1-40BC-AD35-BF6E0F7A8B7B}" srcOrd="0" destOrd="4" presId="urn:microsoft.com/office/officeart/2005/8/layout/hList2"/>
    <dgm:cxn modelId="{D8092C5A-0DC3-4B8B-84FE-DE6156EA9721}" srcId="{22A20B17-500E-4A97-A178-75207D3E7049}" destId="{B08BD0C6-FB50-4D2F-BA4D-2E626B0351EC}" srcOrd="4" destOrd="0" parTransId="{33E71D60-5215-4015-8466-89D9D4765900}" sibTransId="{BD902AD5-31F2-4BBD-891C-17CFFCA89E9E}"/>
    <dgm:cxn modelId="{3196D2C5-D330-4E9B-8E0A-1A066428B421}" srcId="{F3DC91C5-DAC4-4974-9CFF-F716ED874E9D}" destId="{BCC2CD09-2158-4CBE-8D54-138818AB41BA}" srcOrd="1" destOrd="0" parTransId="{CE969900-9373-41E8-9AC2-76B175993BE6}" sibTransId="{5E3CA90C-C11A-431D-B12B-5AAF3F5A02F6}"/>
    <dgm:cxn modelId="{C9FDDA7A-8ED0-4275-9815-62CE9086B667}" type="presOf" srcId="{4F0B6915-D161-4E5B-B812-7250164626DA}" destId="{7FA8E6FC-77A6-4706-92C4-40F91906ABA6}" srcOrd="0" destOrd="3" presId="urn:microsoft.com/office/officeart/2005/8/layout/hList2"/>
    <dgm:cxn modelId="{E443E8D2-4BC4-47B1-A2FA-BFFA4E409BA7}" type="presOf" srcId="{C66D3013-A5AF-41D3-8D63-985B9CA465EA}" destId="{569EADFA-24B1-40BC-AD35-BF6E0F7A8B7B}" srcOrd="0" destOrd="6" presId="urn:microsoft.com/office/officeart/2005/8/layout/hList2"/>
    <dgm:cxn modelId="{8823A477-A1CB-4375-96E8-884DE96905B1}" srcId="{F3DC91C5-DAC4-4974-9CFF-F716ED874E9D}" destId="{BF0FB259-8DC2-40EC-B749-05C5288AF9A5}" srcOrd="2" destOrd="0" parTransId="{1BD4B175-FF39-47E7-B998-AAFAF821C6D4}" sibTransId="{CE4DBF40-17C5-4469-BAC2-C2F0035CEFEB}"/>
    <dgm:cxn modelId="{916928DF-5DCE-4FD0-8EA7-98D5776200B9}" srcId="{F3DC91C5-DAC4-4974-9CFF-F716ED874E9D}" destId="{B01A0AF9-7BB0-48B3-A236-5FCE5F9B633D}" srcOrd="7" destOrd="0" parTransId="{A4875273-DCB5-48C9-A1C0-DE718228AC72}" sibTransId="{2299B1A4-A9A3-4167-9917-72A25B55F4FC}"/>
    <dgm:cxn modelId="{B2525D64-0CD3-41EB-919F-19AF3BF4F785}" type="presOf" srcId="{B01A0AF9-7BB0-48B3-A236-5FCE5F9B633D}" destId="{4EE0EB2D-5BCD-42D0-BC98-532C198DBCA0}" srcOrd="0" destOrd="7" presId="urn:microsoft.com/office/officeart/2005/8/layout/hList2"/>
    <dgm:cxn modelId="{8D97B78B-598D-4854-B060-B7E69CD14C9A}" type="presOf" srcId="{1B8AEAB7-A6D5-454E-B4BC-B3C8E710E3C0}" destId="{FE958CD5-B070-496D-A794-4D99A33363EB}" srcOrd="0" destOrd="0" presId="urn:microsoft.com/office/officeart/2005/8/layout/hList2"/>
    <dgm:cxn modelId="{89EACB52-F0E2-4EDA-98CD-AC2CA8847FF2}" srcId="{22A20B17-500E-4A97-A178-75207D3E7049}" destId="{BE927250-5A69-44C8-928F-C5EB02F9481A}" srcOrd="7" destOrd="0" parTransId="{6490BF93-FA2A-4384-B6B1-139CCE6113FB}" sibTransId="{776E6CFC-BAED-43D7-91E9-FA46EDF7F2EB}"/>
    <dgm:cxn modelId="{8051AEEE-8FFC-445E-80B7-76B288663B52}" type="presOf" srcId="{6E66290D-E6B7-4442-B25B-072BB4CDBB94}" destId="{569EADFA-24B1-40BC-AD35-BF6E0F7A8B7B}" srcOrd="0" destOrd="5" presId="urn:microsoft.com/office/officeart/2005/8/layout/hList2"/>
    <dgm:cxn modelId="{4AD408CF-78D5-478A-A17D-9B7CE622C87F}" srcId="{37664593-6D96-4F51-9FDB-0B10B27E5B86}" destId="{1DEC8EEF-4351-4AC0-BCDD-86EE86D53E1B}" srcOrd="3" destOrd="0" parTransId="{F66C7B0B-CABD-45A0-A257-56CBF60610B3}" sibTransId="{CF1E2DDD-5D14-4EB2-BA8A-9DC2334ACD71}"/>
    <dgm:cxn modelId="{BD98804C-9288-4479-9D48-0D3A92770C4A}" type="presOf" srcId="{BE927250-5A69-44C8-928F-C5EB02F9481A}" destId="{7FA8E6FC-77A6-4706-92C4-40F91906ABA6}" srcOrd="0" destOrd="7" presId="urn:microsoft.com/office/officeart/2005/8/layout/hList2"/>
    <dgm:cxn modelId="{7FD53A70-306E-452D-8DDB-E6A91317DD4F}" srcId="{F3DC91C5-DAC4-4974-9CFF-F716ED874E9D}" destId="{5DF158DF-E8A3-40B8-BB64-4515327CA39D}" srcOrd="9" destOrd="0" parTransId="{422149AA-BD75-4DB7-9A8D-669B9DF3BEB0}" sibTransId="{9F1A6016-D646-48B7-A39D-A6A838A72ED0}"/>
    <dgm:cxn modelId="{908C1A75-E5AD-4D32-A526-1F928C1002DD}" type="presOf" srcId="{DA2D129E-2A79-42EC-9AC1-66F8462D10CF}" destId="{7FA8E6FC-77A6-4706-92C4-40F91906ABA6}" srcOrd="0" destOrd="8" presId="urn:microsoft.com/office/officeart/2005/8/layout/hList2"/>
    <dgm:cxn modelId="{AF2CFBB5-9EFF-4E31-9160-0C769594B233}" type="presOf" srcId="{DC301155-189D-4874-BE2E-E209C23F9901}" destId="{569EADFA-24B1-40BC-AD35-BF6E0F7A8B7B}" srcOrd="0" destOrd="7" presId="urn:microsoft.com/office/officeart/2005/8/layout/hList2"/>
    <dgm:cxn modelId="{66941243-93FD-45FA-891B-DE41A7F9221B}" srcId="{37664593-6D96-4F51-9FDB-0B10B27E5B86}" destId="{6846FDFD-4EAD-4981-8681-B31531540FF6}" srcOrd="2" destOrd="0" parTransId="{3B1F9346-1068-4496-87FE-8E674447E091}" sibTransId="{B1BBD9C1-1297-427D-8584-D947773E7CCA}"/>
    <dgm:cxn modelId="{CB90B860-CCE6-4343-99E7-7E39D0C467EC}" type="presOf" srcId="{90E08A8A-0ED0-4484-B34F-1F5191211866}" destId="{4EE0EB2D-5BCD-42D0-BC98-532C198DBCA0}" srcOrd="0" destOrd="6" presId="urn:microsoft.com/office/officeart/2005/8/layout/hList2"/>
    <dgm:cxn modelId="{E1940DDB-428C-4EB2-8398-F04F6ECBCE8E}" type="presOf" srcId="{9F30E8E4-74F4-488A-BD62-0BB54104D44A}" destId="{569EADFA-24B1-40BC-AD35-BF6E0F7A8B7B}" srcOrd="0" destOrd="0" presId="urn:microsoft.com/office/officeart/2005/8/layout/hList2"/>
    <dgm:cxn modelId="{2012AE97-96CC-4DB3-98AA-617F905AC27A}" type="presOf" srcId="{194D9AED-746E-445F-AD38-B1B26CAB1E75}" destId="{4EE0EB2D-5BCD-42D0-BC98-532C198DBCA0}" srcOrd="0" destOrd="3" presId="urn:microsoft.com/office/officeart/2005/8/layout/hList2"/>
    <dgm:cxn modelId="{A86F64FB-26B3-477A-B176-3EAB421CA6C4}" type="presOf" srcId="{5EA88B33-8808-4C28-818B-D0D50E2D56C3}" destId="{7FA8E6FC-77A6-4706-92C4-40F91906ABA6}" srcOrd="0" destOrd="2" presId="urn:microsoft.com/office/officeart/2005/8/layout/hList2"/>
    <dgm:cxn modelId="{A59981C0-0416-458F-BFC6-961913A58137}" type="presOf" srcId="{F3DC91C5-DAC4-4974-9CFF-F716ED874E9D}" destId="{177AAB97-0079-4F4F-BEAF-BA9999BA3694}" srcOrd="0" destOrd="0" presId="urn:microsoft.com/office/officeart/2005/8/layout/hList2"/>
    <dgm:cxn modelId="{38184488-CF43-4E34-8475-853EB536B9AE}" srcId="{1B8AEAB7-A6D5-454E-B4BC-B3C8E710E3C0}" destId="{22A20B17-500E-4A97-A178-75207D3E7049}" srcOrd="2" destOrd="0" parTransId="{9D2A205F-CEF8-438A-B69E-4F13BA2F7149}" sibTransId="{4C8F68CC-6909-4B91-BBD5-A9E83AD8A7D9}"/>
    <dgm:cxn modelId="{1F0019E1-003E-4D25-A56D-CF9C74BBE0EB}" type="presOf" srcId="{24BB0E48-50F6-4EF9-8A2B-D2C34CB8AC7D}" destId="{7FA8E6FC-77A6-4706-92C4-40F91906ABA6}" srcOrd="0" destOrd="5" presId="urn:microsoft.com/office/officeart/2005/8/layout/hList2"/>
    <dgm:cxn modelId="{B748BF31-015F-4796-B1DD-2F609468B2AF}" srcId="{37664593-6D96-4F51-9FDB-0B10B27E5B86}" destId="{1395D1DC-B329-42BA-A100-B67F304D2836}" srcOrd="1" destOrd="0" parTransId="{0AC2DA0D-EFCC-47D0-99FD-032857FB6EF0}" sibTransId="{2FB5DC53-237A-45D1-90CC-F7BEDF073F9C}"/>
    <dgm:cxn modelId="{09C16611-9BED-49D3-ABE9-BF8CA7C74C56}" type="presOf" srcId="{1DEC8EEF-4351-4AC0-BCDD-86EE86D53E1B}" destId="{569EADFA-24B1-40BC-AD35-BF6E0F7A8B7B}" srcOrd="0" destOrd="3" presId="urn:microsoft.com/office/officeart/2005/8/layout/hList2"/>
    <dgm:cxn modelId="{EF0C957B-DBCC-474D-9552-81D845646A73}" srcId="{F3DC91C5-DAC4-4974-9CFF-F716ED874E9D}" destId="{194D9AED-746E-445F-AD38-B1B26CAB1E75}" srcOrd="3" destOrd="0" parTransId="{15189B53-DA1F-469A-94A2-D26967858E59}" sibTransId="{2AF9CBE5-4CFA-4FFE-BA42-6AE2A4BEA3B6}"/>
    <dgm:cxn modelId="{236C45C0-B84F-498B-8C7F-0090D4E08B61}" srcId="{22A20B17-500E-4A97-A178-75207D3E7049}" destId="{DA2D129E-2A79-42EC-9AC1-66F8462D10CF}" srcOrd="8" destOrd="0" parTransId="{97C30A68-C695-4CCC-9571-94A6886937C5}" sibTransId="{EF9C7FA8-FF63-4470-AE8F-DADD97E8C490}"/>
    <dgm:cxn modelId="{09C041F3-1FD2-45D0-BCCB-17586903A50F}" type="presOf" srcId="{1395D1DC-B329-42BA-A100-B67F304D2836}" destId="{569EADFA-24B1-40BC-AD35-BF6E0F7A8B7B}" srcOrd="0" destOrd="1" presId="urn:microsoft.com/office/officeart/2005/8/layout/hList2"/>
    <dgm:cxn modelId="{9DA933E0-5E41-4197-82A0-9A06445E0DDC}" srcId="{37664593-6D96-4F51-9FDB-0B10B27E5B86}" destId="{DC301155-189D-4874-BE2E-E209C23F9901}" srcOrd="7" destOrd="0" parTransId="{57C547C0-6532-440B-8F4B-47B024CDF060}" sibTransId="{7E68E09F-8620-4972-8F22-A59F8604F2BA}"/>
    <dgm:cxn modelId="{721B29B7-D542-4FFB-8605-CC34B7504A6E}" type="presOf" srcId="{BF0FB259-8DC2-40EC-B749-05C5288AF9A5}" destId="{4EE0EB2D-5BCD-42D0-BC98-532C198DBCA0}" srcOrd="0" destOrd="2" presId="urn:microsoft.com/office/officeart/2005/8/layout/hList2"/>
    <dgm:cxn modelId="{042757DD-991E-44EC-8AA1-14ABC24A5655}" srcId="{22A20B17-500E-4A97-A178-75207D3E7049}" destId="{2E2B747F-3D09-406C-8F99-4E78C740F6DA}" srcOrd="1" destOrd="0" parTransId="{46E100B7-2B56-401B-867C-D7E0A5C31C99}" sibTransId="{F1CF3DC8-6C47-475F-8246-953D01E83A0E}"/>
    <dgm:cxn modelId="{49041400-A9C8-4C5B-B2E3-0F52790DC708}" srcId="{22A20B17-500E-4A97-A178-75207D3E7049}" destId="{4F0B6915-D161-4E5B-B812-7250164626DA}" srcOrd="3" destOrd="0" parTransId="{8CC224C3-A5C0-4A24-88A6-6F150B10D034}" sibTransId="{D8682D28-E2D0-47D6-BE24-D445C5D30197}"/>
    <dgm:cxn modelId="{2ACD60F0-F948-4771-ABF1-32EB06D00D24}" type="presOf" srcId="{2E2B747F-3D09-406C-8F99-4E78C740F6DA}" destId="{7FA8E6FC-77A6-4706-92C4-40F91906ABA6}" srcOrd="0" destOrd="1" presId="urn:microsoft.com/office/officeart/2005/8/layout/hList2"/>
    <dgm:cxn modelId="{9C246FB0-0F9A-40A5-A29B-02EC2D3E3CB5}" srcId="{22A20B17-500E-4A97-A178-75207D3E7049}" destId="{24BB0E48-50F6-4EF9-8A2B-D2C34CB8AC7D}" srcOrd="5" destOrd="0" parTransId="{084915A6-5E3C-474A-8964-EF590180614C}" sibTransId="{320418C0-A3C3-424F-A28D-9F5A21237F8C}"/>
    <dgm:cxn modelId="{5F489D14-068F-46B0-A18A-98A8E351DCE3}" srcId="{37664593-6D96-4F51-9FDB-0B10B27E5B86}" destId="{6E66290D-E6B7-4442-B25B-072BB4CDBB94}" srcOrd="5" destOrd="0" parTransId="{E70DB6F0-D0A2-4D38-886D-383D798B6B3C}" sibTransId="{34B2B9AB-A0B6-4285-A38E-2B74FDFDABBC}"/>
    <dgm:cxn modelId="{CB97F988-CE3B-40E0-9787-DB83AD2561C2}" type="presOf" srcId="{353F1A37-7249-4ECD-8D32-F3673DBC036B}" destId="{4EE0EB2D-5BCD-42D0-BC98-532C198DBCA0}" srcOrd="0" destOrd="8" presId="urn:microsoft.com/office/officeart/2005/8/layout/hList2"/>
    <dgm:cxn modelId="{6520973F-2469-46F5-BD97-B3B83484BFBA}" type="presOf" srcId="{BCC2CD09-2158-4CBE-8D54-138818AB41BA}" destId="{4EE0EB2D-5BCD-42D0-BC98-532C198DBCA0}" srcOrd="0" destOrd="1" presId="urn:microsoft.com/office/officeart/2005/8/layout/hList2"/>
    <dgm:cxn modelId="{E10C83E8-BCF2-4870-8552-A820B0881AA3}" type="presOf" srcId="{22A20B17-500E-4A97-A178-75207D3E7049}" destId="{0948C0DA-2F15-48F8-ADA4-D2F9B94AFE4C}" srcOrd="0" destOrd="0" presId="urn:microsoft.com/office/officeart/2005/8/layout/hList2"/>
    <dgm:cxn modelId="{2DD16C36-35D6-4D2F-94EF-61C1CFD374CF}" type="presOf" srcId="{B08BD0C6-FB50-4D2F-BA4D-2E626B0351EC}" destId="{7FA8E6FC-77A6-4706-92C4-40F91906ABA6}" srcOrd="0" destOrd="4" presId="urn:microsoft.com/office/officeart/2005/8/layout/hList2"/>
    <dgm:cxn modelId="{79A94795-8715-4F75-8ABD-1DF5ED5C735E}" type="presParOf" srcId="{FE958CD5-B070-496D-A794-4D99A33363EB}" destId="{4A3BFE93-9F67-41D1-B844-1FD6F5F9197D}" srcOrd="0" destOrd="0" presId="urn:microsoft.com/office/officeart/2005/8/layout/hList2"/>
    <dgm:cxn modelId="{8842ABEB-D9F4-4EC0-AEAF-9359CBDBC3D0}" type="presParOf" srcId="{4A3BFE93-9F67-41D1-B844-1FD6F5F9197D}" destId="{11B782A2-5261-43EA-BE7E-63F420F41030}" srcOrd="0" destOrd="0" presId="urn:microsoft.com/office/officeart/2005/8/layout/hList2"/>
    <dgm:cxn modelId="{5C84CA16-1ED7-4670-837C-16BAED97A933}" type="presParOf" srcId="{4A3BFE93-9F67-41D1-B844-1FD6F5F9197D}" destId="{4EE0EB2D-5BCD-42D0-BC98-532C198DBCA0}" srcOrd="1" destOrd="0" presId="urn:microsoft.com/office/officeart/2005/8/layout/hList2"/>
    <dgm:cxn modelId="{5170042A-C303-400A-9AF6-6AD05EC68859}" type="presParOf" srcId="{4A3BFE93-9F67-41D1-B844-1FD6F5F9197D}" destId="{177AAB97-0079-4F4F-BEAF-BA9999BA3694}" srcOrd="2" destOrd="0" presId="urn:microsoft.com/office/officeart/2005/8/layout/hList2"/>
    <dgm:cxn modelId="{34E73A0B-1300-43B3-9EDD-4E4212D53089}" type="presParOf" srcId="{FE958CD5-B070-496D-A794-4D99A33363EB}" destId="{A571A453-A168-4B87-BD56-47DC5DC2857A}" srcOrd="1" destOrd="0" presId="urn:microsoft.com/office/officeart/2005/8/layout/hList2"/>
    <dgm:cxn modelId="{0E19FFCF-65B5-4056-81E8-B97D957524C3}" type="presParOf" srcId="{FE958CD5-B070-496D-A794-4D99A33363EB}" destId="{2A750CCE-5E72-4A05-A09F-2EBC5F8B1C4B}" srcOrd="2" destOrd="0" presId="urn:microsoft.com/office/officeart/2005/8/layout/hList2"/>
    <dgm:cxn modelId="{735782B9-62A8-4B4D-919E-2E1905448775}" type="presParOf" srcId="{2A750CCE-5E72-4A05-A09F-2EBC5F8B1C4B}" destId="{313E3923-74B9-4B69-AD5F-A539856D61C5}" srcOrd="0" destOrd="0" presId="urn:microsoft.com/office/officeart/2005/8/layout/hList2"/>
    <dgm:cxn modelId="{172FC0A1-4A6F-4700-AC69-50F226E2738A}" type="presParOf" srcId="{2A750CCE-5E72-4A05-A09F-2EBC5F8B1C4B}" destId="{569EADFA-24B1-40BC-AD35-BF6E0F7A8B7B}" srcOrd="1" destOrd="0" presId="urn:microsoft.com/office/officeart/2005/8/layout/hList2"/>
    <dgm:cxn modelId="{C0E60F5A-34DC-4934-B49F-B22D6AC5A5CC}" type="presParOf" srcId="{2A750CCE-5E72-4A05-A09F-2EBC5F8B1C4B}" destId="{AEEB2B87-4A06-4B3A-BAEA-64CE33BF9FCB}" srcOrd="2" destOrd="0" presId="urn:microsoft.com/office/officeart/2005/8/layout/hList2"/>
    <dgm:cxn modelId="{DBB65832-F4C5-48EB-9477-AD32CBC572B6}" type="presParOf" srcId="{FE958CD5-B070-496D-A794-4D99A33363EB}" destId="{1B67591D-FCAF-4E01-A5B6-62469FF45D1A}" srcOrd="3" destOrd="0" presId="urn:microsoft.com/office/officeart/2005/8/layout/hList2"/>
    <dgm:cxn modelId="{A222A40D-24C0-49D8-B650-ADC8726BA705}" type="presParOf" srcId="{FE958CD5-B070-496D-A794-4D99A33363EB}" destId="{3EFEF494-6A1E-49C3-A1CC-10D7318A2192}" srcOrd="4" destOrd="0" presId="urn:microsoft.com/office/officeart/2005/8/layout/hList2"/>
    <dgm:cxn modelId="{E876F12A-EF97-460F-947A-6736C63E5B46}" type="presParOf" srcId="{3EFEF494-6A1E-49C3-A1CC-10D7318A2192}" destId="{F776EC76-A839-4EC0-9734-CBDB5DB7CF50}" srcOrd="0" destOrd="0" presId="urn:microsoft.com/office/officeart/2005/8/layout/hList2"/>
    <dgm:cxn modelId="{EC834F30-571C-4CCB-8EDD-C44A597C18B5}" type="presParOf" srcId="{3EFEF494-6A1E-49C3-A1CC-10D7318A2192}" destId="{7FA8E6FC-77A6-4706-92C4-40F91906ABA6}" srcOrd="1" destOrd="0" presId="urn:microsoft.com/office/officeart/2005/8/layout/hList2"/>
    <dgm:cxn modelId="{0BA955F9-6497-41CA-A363-6346DF303BE0}" type="presParOf" srcId="{3EFEF494-6A1E-49C3-A1CC-10D7318A2192}" destId="{0948C0DA-2F15-48F8-ADA4-D2F9B94AFE4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AAB97-0079-4F4F-BEAF-BA9999BA3694}">
      <dsp:nvSpPr>
        <dsp:cNvPr id="0" name=""/>
        <dsp:cNvSpPr/>
      </dsp:nvSpPr>
      <dsp:spPr>
        <a:xfrm>
          <a:off x="272696" y="493133"/>
          <a:ext cx="3354696" cy="4962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7634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800" b="1" kern="1200" dirty="0"/>
            <a:t>Afsætning</a:t>
          </a:r>
          <a:r>
            <a:rPr lang="da-DK" sz="2800" kern="1200" dirty="0"/>
            <a:t> </a:t>
          </a:r>
          <a:r>
            <a:rPr lang="da-DK" sz="1800" kern="1200" dirty="0"/>
            <a:t> </a:t>
          </a:r>
        </a:p>
      </dsp:txBody>
      <dsp:txXfrm>
        <a:off x="272696" y="493133"/>
        <a:ext cx="3354696" cy="496214"/>
      </dsp:txXfrm>
    </dsp:sp>
    <dsp:sp modelId="{4EE0EB2D-5BCD-42D0-BC98-532C198DBCA0}">
      <dsp:nvSpPr>
        <dsp:cNvPr id="0" name=""/>
        <dsp:cNvSpPr/>
      </dsp:nvSpPr>
      <dsp:spPr>
        <a:xfrm>
          <a:off x="790842" y="1277569"/>
          <a:ext cx="2813138" cy="473466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37634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Markedsføring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Købsadfærd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Strategi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Konkurrence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Målgrupper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Sociale medier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Branding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400" kern="1200" dirty="0"/>
        </a:p>
      </dsp:txBody>
      <dsp:txXfrm>
        <a:off x="790842" y="1277569"/>
        <a:ext cx="2813138" cy="4734669"/>
      </dsp:txXfrm>
    </dsp:sp>
    <dsp:sp modelId="{11B782A2-5261-43EA-BE7E-63F420F41030}">
      <dsp:nvSpPr>
        <dsp:cNvPr id="0" name=""/>
        <dsp:cNvSpPr/>
      </dsp:nvSpPr>
      <dsp:spPr>
        <a:xfrm>
          <a:off x="61554" y="0"/>
          <a:ext cx="1526763" cy="156753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B2B87-4A06-4B3A-BAEA-64CE33BF9FCB}">
      <dsp:nvSpPr>
        <dsp:cNvPr id="0" name=""/>
        <dsp:cNvSpPr/>
      </dsp:nvSpPr>
      <dsp:spPr>
        <a:xfrm>
          <a:off x="4999549" y="308479"/>
          <a:ext cx="2544273" cy="533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7634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400" b="1" kern="1200" dirty="0"/>
            <a:t>International økonomi</a:t>
          </a:r>
        </a:p>
      </dsp:txBody>
      <dsp:txXfrm>
        <a:off x="4999549" y="308479"/>
        <a:ext cx="2544273" cy="533634"/>
      </dsp:txXfrm>
    </dsp:sp>
    <dsp:sp modelId="{569EADFA-24B1-40BC-AD35-BF6E0F7A8B7B}">
      <dsp:nvSpPr>
        <dsp:cNvPr id="0" name=""/>
        <dsp:cNvSpPr/>
      </dsp:nvSpPr>
      <dsp:spPr>
        <a:xfrm>
          <a:off x="4371121" y="1110985"/>
          <a:ext cx="3210435" cy="4921796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37634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Globalisering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Danmarks konkurrenceevne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Velfærdsstaten kontra konkurrencestaten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 Ulighed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Outsourcing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Udbud og efterspørgsel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Økonomiske politikker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400" kern="1200" dirty="0"/>
        </a:p>
      </dsp:txBody>
      <dsp:txXfrm>
        <a:off x="4371121" y="1110985"/>
        <a:ext cx="3210435" cy="4921796"/>
      </dsp:txXfrm>
    </dsp:sp>
    <dsp:sp modelId="{313E3923-74B9-4B69-AD5F-A539856D61C5}">
      <dsp:nvSpPr>
        <dsp:cNvPr id="0" name=""/>
        <dsp:cNvSpPr/>
      </dsp:nvSpPr>
      <dsp:spPr>
        <a:xfrm>
          <a:off x="3758253" y="90708"/>
          <a:ext cx="1450614" cy="1365186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8C0DA-2F15-48F8-ADA4-D2F9B94AFE4C}">
      <dsp:nvSpPr>
        <dsp:cNvPr id="0" name=""/>
        <dsp:cNvSpPr/>
      </dsp:nvSpPr>
      <dsp:spPr>
        <a:xfrm>
          <a:off x="9021772" y="153161"/>
          <a:ext cx="2411433" cy="998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37634" bIns="0" numCol="1" spcCol="1270" anchor="t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2400" b="1" kern="1200" dirty="0"/>
            <a:t>Virksomheds-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a-DK" sz="2400" b="1" kern="1200" dirty="0"/>
            <a:t>økonomi</a:t>
          </a:r>
        </a:p>
      </dsp:txBody>
      <dsp:txXfrm>
        <a:off x="9021772" y="153161"/>
        <a:ext cx="2411433" cy="998121"/>
      </dsp:txXfrm>
    </dsp:sp>
    <dsp:sp modelId="{7FA8E6FC-77A6-4706-92C4-40F91906ABA6}">
      <dsp:nvSpPr>
        <dsp:cNvPr id="0" name=""/>
        <dsp:cNvSpPr/>
      </dsp:nvSpPr>
      <dsp:spPr>
        <a:xfrm>
          <a:off x="8133141" y="1036417"/>
          <a:ext cx="3313924" cy="4921796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37634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Opstart af virksomhed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Regnskabsanalyse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Virksomhedens logistiske system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Virksomheders samfundsansvar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Strategi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Lån og rente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2400" kern="1200" dirty="0"/>
            <a:t>Virksomheders finansiering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400" kern="1200" dirty="0"/>
        </a:p>
      </dsp:txBody>
      <dsp:txXfrm>
        <a:off x="8133141" y="1036417"/>
        <a:ext cx="3313924" cy="4921796"/>
      </dsp:txXfrm>
    </dsp:sp>
    <dsp:sp modelId="{F776EC76-A839-4EC0-9734-CBDB5DB7CF50}">
      <dsp:nvSpPr>
        <dsp:cNvPr id="0" name=""/>
        <dsp:cNvSpPr/>
      </dsp:nvSpPr>
      <dsp:spPr>
        <a:xfrm>
          <a:off x="7706425" y="205125"/>
          <a:ext cx="1334153" cy="118789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C064B-9988-466D-8F71-AC48E84039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0F52B-ED75-438B-B79E-84B8F18C64E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814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875" indent="-2857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884" indent="-2285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037" indent="-2285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190" indent="-22857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343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496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650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804" indent="-22857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E5A428-5A3E-4D1F-AF96-E06F7D59FA43}" type="slidenum">
              <a:rPr lang="da-DK" altLang="da-DK" smtClean="0"/>
              <a:pPr eaLnBrk="1" hangingPunct="1">
                <a:spcBef>
                  <a:spcPct val="0"/>
                </a:spcBef>
              </a:pPr>
              <a:t>4</a:t>
            </a:fld>
            <a:endParaRPr lang="da-DK" altLang="da-DK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da-DK" altLang="da-DK" dirty="0"/>
              <a:t>Titeldias</a:t>
            </a:r>
            <a:endParaRPr lang="en-GB" altLang="da-DK" dirty="0"/>
          </a:p>
        </p:txBody>
      </p:sp>
    </p:spTree>
    <p:extLst>
      <p:ext uri="{BB962C8B-B14F-4D97-AF65-F5344CB8AC3E}">
        <p14:creationId xmlns:p14="http://schemas.microsoft.com/office/powerpoint/2010/main" val="576092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0F52B-ED75-438B-B79E-84B8F18C64EC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1989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3a771e2d5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3a771e2d5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da"/>
              <a:t>salater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da"/>
              <a:t>Variabel omkostning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da"/>
              <a:t>Salgsfremmede omkostninger i takt med omsætning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da"/>
              <a:t>Samme som nr. 2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da"/>
              <a:t>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6a3139db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6a3139db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Spørgsmål:</a:t>
            </a:r>
            <a:r>
              <a:rPr lang="da-DK" baseline="0" dirty="0"/>
              <a:t> Hvordan vil I udforme budskabet/hvordan skal jeres reklame være?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0F52B-ED75-438B-B79E-84B8F18C64EC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4188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Hvis</a:t>
            </a:r>
            <a:r>
              <a:rPr lang="da-DK" baseline="0" dirty="0"/>
              <a:t> der er tid, så er der en reklame for Coca-Cola (julereklamen). Og der er en film med Pepsi den sidder på </a:t>
            </a:r>
            <a:r>
              <a:rPr lang="da-DK" baseline="0" dirty="0" err="1"/>
              <a:t>Kesi</a:t>
            </a:r>
            <a:r>
              <a:rPr lang="da-DK" baseline="0" dirty="0"/>
              <a:t>.  </a:t>
            </a:r>
          </a:p>
          <a:p>
            <a:r>
              <a:rPr lang="da-DK" baseline="0" dirty="0"/>
              <a:t>Spørgsmålet er her: Hvilke fordele er der ved enten at bruge en horisontal – eller vertikal opinionsleder i en reklame.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0F52B-ED75-438B-B79E-84B8F18C64EC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638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0F52B-ED75-438B-B79E-84B8F18C64EC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155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0F52B-ED75-438B-B79E-84B8F18C64EC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67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0F52B-ED75-438B-B79E-84B8F18C64EC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115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198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41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7226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passet layout 1">
  <p:cSld name="Tilpasset layout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427500" y="2987067"/>
            <a:ext cx="7828400" cy="256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427500" y="5752000"/>
            <a:ext cx="7828400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42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lpasset layout 2">
  <p:cSld name="Tilpasset layout 2"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14"/>
          <p:cNvGrpSpPr/>
          <p:nvPr/>
        </p:nvGrpSpPr>
        <p:grpSpPr>
          <a:xfrm>
            <a:off x="514767" y="537415"/>
            <a:ext cx="1806000" cy="183600"/>
            <a:chOff x="386075" y="419725"/>
            <a:chExt cx="1354500" cy="137700"/>
          </a:xfrm>
        </p:grpSpPr>
        <p:sp>
          <p:nvSpPr>
            <p:cNvPr id="58" name="Google Shape;58;p14"/>
            <p:cNvSpPr/>
            <p:nvPr/>
          </p:nvSpPr>
          <p:spPr>
            <a:xfrm>
              <a:off x="386075" y="419725"/>
              <a:ext cx="13545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386075" y="4197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14"/>
            <p:cNvSpPr/>
            <p:nvPr/>
          </p:nvSpPr>
          <p:spPr>
            <a:xfrm>
              <a:off x="687205" y="4197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415600" y="844300"/>
            <a:ext cx="4170000" cy="105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415600" y="1909900"/>
            <a:ext cx="4170000" cy="4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FDFE"/>
              </a:buClr>
              <a:buSzPts val="1200"/>
              <a:buChar char="●"/>
              <a:defRPr sz="1600">
                <a:solidFill>
                  <a:srgbClr val="E8FDFE"/>
                </a:solidFill>
              </a:defRPr>
            </a:lvl1pPr>
            <a:lvl2pPr marL="1219170" lvl="1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○"/>
              <a:defRPr sz="1333">
                <a:solidFill>
                  <a:srgbClr val="E8FDFE"/>
                </a:solidFill>
              </a:defRPr>
            </a:lvl2pPr>
            <a:lvl3pPr marL="1828754" lvl="2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■"/>
              <a:defRPr sz="1333">
                <a:solidFill>
                  <a:srgbClr val="E8FDFE"/>
                </a:solidFill>
              </a:defRPr>
            </a:lvl3pPr>
            <a:lvl4pPr marL="2438339" lvl="3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●"/>
              <a:defRPr sz="1333">
                <a:solidFill>
                  <a:srgbClr val="E8FDFE"/>
                </a:solidFill>
              </a:defRPr>
            </a:lvl4pPr>
            <a:lvl5pPr marL="3047924" lvl="4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○"/>
              <a:defRPr sz="1333">
                <a:solidFill>
                  <a:srgbClr val="E8FDFE"/>
                </a:solidFill>
              </a:defRPr>
            </a:lvl5pPr>
            <a:lvl6pPr marL="3657509" lvl="5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■"/>
              <a:defRPr sz="1333">
                <a:solidFill>
                  <a:srgbClr val="E8FDFE"/>
                </a:solidFill>
              </a:defRPr>
            </a:lvl6pPr>
            <a:lvl7pPr marL="4267093" lvl="6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●"/>
              <a:defRPr sz="1333">
                <a:solidFill>
                  <a:srgbClr val="E8FDFE"/>
                </a:solidFill>
              </a:defRPr>
            </a:lvl7pPr>
            <a:lvl8pPr marL="4876678" lvl="7" indent="-38945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E8FDFE"/>
              </a:buClr>
              <a:buSzPts val="1000"/>
              <a:buChar char="○"/>
              <a:defRPr sz="1333">
                <a:solidFill>
                  <a:srgbClr val="E8FDFE"/>
                </a:solidFill>
              </a:defRPr>
            </a:lvl8pPr>
            <a:lvl9pPr marL="5486263" lvl="8" indent="-389457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E8FDFE"/>
              </a:buClr>
              <a:buSzPts val="1000"/>
              <a:buChar char="■"/>
              <a:defRPr sz="1333">
                <a:solidFill>
                  <a:srgbClr val="E8FDFE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33">
                <a:solidFill>
                  <a:srgbClr val="616161"/>
                </a:solidFill>
              </a:defRPr>
            </a:lvl9pPr>
          </a:lstStyle>
          <a:p>
            <a:fld id="{00000000-1234-1234-1234-12341234123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2621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3838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3F419E-2C72-4C1D-9E24-0A984922E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FB0CDBB-C7C9-4467-A915-89AD33279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C804E9A-32A3-4A28-B664-F75A3F0E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4A9BD-D664-449B-B961-104E65BDE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C5D512-32BC-4FDE-BCD4-B1EA80B7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4759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09987-819F-4DB3-B2AF-D41388A4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DBC20A-D33F-4A80-AE15-385891B2B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B49EBF-415E-4A26-9362-2D7727AE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72F181-3669-4ED9-BB67-006B51BA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C55F6D-66FF-4D17-9B3B-628ACBC9E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8656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5C7F9B-F709-49CA-97D4-E31BA476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4B4217-6742-4415-A8E1-BC969CF01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12AA766-C447-44B2-99A1-026F452F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53DD131-F534-47E4-9BC5-F1C8F88D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616BAE3-925B-4A7B-8B0A-D031E017B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62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2FF7C-A16A-4803-9DFC-4E0E2E66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A91F47-6F60-4BBD-A381-2A30B868B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5E3EDF5-41B6-4FDC-80DD-526D34795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83D6A7D-0E7A-44EF-BE26-F4D8B001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66D7EC2-AD88-4336-9F04-7C7E4584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DC9F54-3680-4E41-91F1-32DD201FB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4903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F26271-EFE8-4018-BD11-1306817F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7C71131-0921-4205-B901-50157AAD3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496E408-D50A-4428-8FCB-E8A623047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7A6403C-40A5-41F4-863C-D1B613093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31DA27F-8DA2-4B53-9B6A-1893ABB75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15A1DF6-7A37-4B6C-AEC8-B4CEAA3D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BF7C965-5520-4E11-8F21-A8308319D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D7EC109-D8B9-4120-8082-0E4FF052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893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557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6ADECE-6ACB-4D28-BF1E-E1E9C56D4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552C4C6-476F-4B4D-A2BB-F1E62087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D84BB88-805B-4496-832E-88F8FC75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441D92C-5C9A-4C66-9F47-E12F3FC7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928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CB209CF-B987-4ABA-8F6C-CFD86FF34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65AAE3-B556-440E-8EA5-734007412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4F95BD2-F30D-4042-9339-7B3D7F54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1853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91873C-1564-4E34-B8B1-2542943E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D2992D-7A6B-4DAD-81AF-A328DBE1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863D05-3990-472D-81A8-F15AE544A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A6B2953-0F04-40E6-9B47-1116FE5E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C9A4FDB-D2DC-4E8B-B0C9-02FE83A3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C8EA8F0-4814-4BCB-8185-718EF2F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2417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D314FB-7221-41AD-81F2-027BA07F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C93296C-6681-40E9-B8C4-4611B9445C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EC9D25A-FC1E-4BD1-8485-9310474DA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FA50D1A-DB49-4FFD-98CA-472C23DC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BD1B786-A584-4F28-ABF4-C08E4E0B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F1A8FA3-DF4D-421D-BF73-0238043F8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845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D7BCA-E1E5-4890-AF98-A97C6B06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49E25FC-ED7D-48C1-835D-57F50EF73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0360803-4712-46EC-86E2-35030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284D1D-7B0D-4B6B-A77E-CE57CA92E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19F88A-2301-4F2B-B0F9-4F564931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3943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D0A5D63-350E-44EA-A26C-F5D1D0990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DB9B22A-4E6D-4952-9E64-FC4E234A5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7C297F5-B442-4924-B447-74FB4187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96AD1F-3425-465B-8F38-42FED94F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7708DF2-6034-4A8B-87A2-23560C11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5644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5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84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80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9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5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2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47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99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71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446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26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52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62D4A-EA47-E94E-99B3-1143ACF63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2C957D2-8FC7-0045-8118-DABD96F02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8E2D15-80AA-724F-851D-FF46CDA7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E550833-BAA7-F94C-9552-A0B1BB7C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93F5ECE-69E8-4647-A415-BD205DE5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4102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29C18-E811-6649-993B-0F20A84A7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4D2A67-4137-B346-8D69-A8462B22E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3E18D8-3162-D24C-8CA8-EAF5720D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B4AB837-BBAF-AF43-AB9E-B18FC193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2E0DE9-3720-A84A-A41D-315E16C0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7737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A0773-2802-2E43-871D-E3A4DD054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3198D2-D763-2748-9317-056C949A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D351B3-989C-5D46-BAF4-01573A47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ABCE5E-BB72-EE4F-AAE7-F81C7EE2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EEEDB0-0C46-3C46-9B8C-C35312D1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789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9374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50E80D-A9B1-1049-AA34-DFDAC7F2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548BAE-16AC-554D-8E74-04087AC73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4C3C26B-2B79-B14F-AA3F-FC790B73F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24A9C26-FF22-3F42-8053-27A59E7F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7E94CB-7133-3F41-9C33-91293110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956BE8E-B33B-E14E-8BAE-D3524D6D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3023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C8F02-8C38-F341-B0B2-6A3AD194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5DE266-F6FA-A543-8414-65E5C9774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32266A3-2694-F049-A57E-C3497AC08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9AD655F-34AD-3E41-BAD5-5ABDF6AF75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2478E93-35D4-ED4E-B0DA-8F4EBCCE06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E26B764-FF0A-B144-9E57-352DE782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C74A21B-EB4B-B442-A5B8-E08C85A7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F42A7EF-69AF-EA4E-B372-55737BB5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2809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1EF86F-B2D0-9A45-9AF4-45648958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7F2821C-3689-8646-BB67-FF7005EF9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3151734-E03D-3F42-A7F0-E9EA774C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11FCA97-3839-DD4B-BA8D-5299FB8D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557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898237A-C631-BC43-A8BE-50681D74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855B213-FA24-0E43-B50C-2C6B1E18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944537-2BF1-A34F-82B0-6D69FBB1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5995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94023-6A58-DB43-A0C6-18849884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1F08D3-B1DC-1440-B43D-058480709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9E6FC14-B30D-9440-831C-C54127227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68899FE-C98C-0F40-8257-55F183F87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5C7233B-BF33-0449-8FC1-BD3C5C6D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1F58D96-673C-D04A-A7F8-40BB95F7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3294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229BD-D131-EA42-8641-237BDEB7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F6ADCD6-2ED6-E34A-B1E3-0D701B243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3B5E7C-C13C-D34B-AD75-959FA1D71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D2F13D4-D08B-884D-8227-8129C643C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4FC7F04-2239-5C4F-8B58-8B888DFF6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B5CC95A-F096-D849-8B19-52049AEF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5691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08710-C7E7-B64F-AE30-B88C947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EED02AB-63A6-3644-A6E4-BF9173C92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2F897E-4C97-9B4C-A9C8-72C85E11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E3FD8B-79D6-FD4F-AFEF-46A6843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82EFE6C-1D12-6847-A33B-BFE1446D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1008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28CDB09-BBF6-2740-A6F8-5AD9A8258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A8DF7D6-3514-BA47-A358-F95B3DD4A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F03F2E-E076-4E49-884C-3EC4ED08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C72F59-8A20-5D43-BA33-71FDA10A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525BA5F-D74F-9948-9027-11706B93E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9053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8403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402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3605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9771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0382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38471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9297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6776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49283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27543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2843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01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371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917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762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946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BF65D-DD1F-4C1F-9085-CBA78537A071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E795-1862-4BA2-8200-AB4316B748B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720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E9D6279-3F4B-4C74-9BCF-745BD2BC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DC4AF54-BFD9-4A06-A55A-D1B2A133D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C4B045-427D-4A16-8366-41E222324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C622-D170-4257-BAB8-55098933B7BB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AD4061-0AB7-42DF-91CB-2492D0562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A92962-509A-4E68-BB33-02EBB2874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D67A-44C3-4422-9E2B-745C40A1B84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572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E9C44-9DAE-47EA-BF7B-527501938C3F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EED88B2-7EC8-8A49-A728-B16C7ECA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689BE0-9C14-8E4B-A245-94A347696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1F65986-2C08-4343-9A35-686DFF662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B233-B350-F849-AF76-7D313B5E1954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278CD0-1C8D-9B46-A5B3-BC68B2F9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6F4D89-50B6-5D43-8F19-1601E7456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30DB4-7A40-CF4A-B05E-50F0EDB462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17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FABD-C114-470A-BD06-77EF074BA56E}" type="datetimeFigureOut">
              <a:rPr lang="da-DK" smtClean="0"/>
              <a:t>15-01-2021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391E-BE39-4EBF-9F3F-A313E2C0EA9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678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watch?v=sgJLpuprQp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www.youtube.com/watch?v=TvdRP4b746A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hyperlink" Target="https://www.youtube.com/watch?v=ibmKPnJU-5U" TargetMode="External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vimeo.com/delsted/review/306405201/77f7cecd77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vimeo.com/delsted/review/338857856/deb0b53b5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esg.dk/handelsgymnasiet-hhx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546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8" r="1" b="1"/>
          <a:stretch/>
        </p:blipFill>
        <p:spPr>
          <a:xfrm>
            <a:off x="926036" y="-19655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>
            <a:extLst>
              <a:ext uri="{FF2B5EF4-FFF2-40B4-BE49-F238E27FC236}">
                <a16:creationId xmlns:a16="http://schemas.microsoft.com/office/drawing/2014/main" id="{EFDFE76E-7A41-4931-BED9-DB6C0BA2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80" y="3810530"/>
            <a:ext cx="537662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52385362-A573-438F-A34C-E104FF3242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873469"/>
              </p:ext>
            </p:extLst>
          </p:nvPr>
        </p:nvGraphicFramePr>
        <p:xfrm>
          <a:off x="0" y="386543"/>
          <a:ext cx="11830930" cy="6309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521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4">
            <a:extLst>
              <a:ext uri="{FF2B5EF4-FFF2-40B4-BE49-F238E27FC236}">
                <a16:creationId xmlns:a16="http://schemas.microsoft.com/office/drawing/2014/main" id="{E5E2BDA7-16A4-4ADE-B679-C44BE03A9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93017" y="5151330"/>
            <a:ext cx="69732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PBL ulighed</a:t>
            </a:r>
            <a: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42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ED067-EA85-4C14-9048-7760D532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550" y="236480"/>
            <a:ext cx="5881718" cy="16521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Hvordan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ulighed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samfund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måles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 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213E87D-D731-46E4-85DE-8C542661C491}"/>
              </a:ext>
            </a:extLst>
          </p:cNvPr>
          <p:cNvSpPr txBox="1"/>
          <p:nvPr/>
        </p:nvSpPr>
        <p:spPr>
          <a:xfrm>
            <a:off x="637550" y="2158411"/>
            <a:ext cx="5682203" cy="42091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Måles via Lorenz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kurven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Tæt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 glue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linje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Indkomtmængden,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indkomstfordeling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Eksempel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(DK &amp; USA) 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Gini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koefficienten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regnes ved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hjælp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Lorenzkurcen.</a:t>
            </a:r>
            <a:b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gini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-coefficient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på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er det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skæv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indkomstfordeling.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0E38701B-7CD6-3247-82E2-27320AAD4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00" b="4871"/>
          <a:stretch/>
        </p:blipFill>
        <p:spPr>
          <a:xfrm>
            <a:off x="7594005" y="-19526"/>
            <a:ext cx="3756747" cy="367422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7CEECA9-4D17-9D4F-A5B9-B657304CB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005" y="3650110"/>
            <a:ext cx="3756747" cy="32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8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A5ABE-5086-4AB8-9000-4B83D9F5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01" y="365124"/>
            <a:ext cx="5381094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Analyser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med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udgangspunkt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kilder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teori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sammenhængen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mellem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lands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velfærdsmodel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graden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ulighed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CC0BC12-11EA-2545-A4F9-0AFAB8A51739}"/>
              </a:ext>
            </a:extLst>
          </p:cNvPr>
          <p:cNvSpPr txBox="1"/>
          <p:nvPr/>
        </p:nvSpPr>
        <p:spPr>
          <a:xfrm>
            <a:off x="841248" y="2624962"/>
            <a:ext cx="5030990" cy="40233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Europa: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Velfærdsmodel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høje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skatteydelser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gratisydelser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Progressivt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skattesystem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Mindre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ulighed 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ulighed med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liberalistisk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velfærdsmodel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Trickle down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teorien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Degressiv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skattesystem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Bliver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dyrt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uddanne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sig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mister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ressourcer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lede 5">
            <a:extLst>
              <a:ext uri="{FF2B5EF4-FFF2-40B4-BE49-F238E27FC236}">
                <a16:creationId xmlns:a16="http://schemas.microsoft.com/office/drawing/2014/main" id="{3047259B-E354-4C21-9A2B-95AB3716E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5" b="-2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4" name="Billede 4" descr="Et billede, der indeholder kort&#10;&#10;Beskrivelsen er genereret automatisk">
            <a:extLst>
              <a:ext uri="{FF2B5EF4-FFF2-40B4-BE49-F238E27FC236}">
                <a16:creationId xmlns:a16="http://schemas.microsoft.com/office/drawing/2014/main" id="{404A0FBE-BA46-41DD-A279-BD026DE7F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618" r="-1" b="13877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38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descr="Sticks'n'Sushi Andreas Karlsson Denmark UK future plans"/>
          <p:cNvPicPr preferRelativeResize="0"/>
          <p:nvPr/>
        </p:nvPicPr>
        <p:blipFill rotWithShape="1">
          <a:blip r:embed="rId3">
            <a:alphaModFix amt="65000"/>
          </a:blip>
          <a:srcRect l="19" r="19"/>
          <a:stretch/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427500" y="2987067"/>
            <a:ext cx="7828400" cy="256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da"/>
              <a:t>Sticks’n’ Sushi</a:t>
            </a:r>
            <a:endParaRPr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29A86BD-7A73-4B30-B285-79FB9D6227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l="19748" r="19748"/>
          <a:stretch/>
        </p:blipFill>
        <p:spPr>
          <a:xfrm>
            <a:off x="4820002" y="0"/>
            <a:ext cx="7371997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415600" y="844300"/>
            <a:ext cx="4170000" cy="105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da" sz="3733" b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Indtjeningsevne</a:t>
            </a:r>
            <a:r>
              <a:rPr lang="da">
                <a:solidFill>
                  <a:schemeClr val="dk2"/>
                </a:solidFill>
              </a:rPr>
              <a:t>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415600" y="1909900"/>
            <a:ext cx="4170000" cy="448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da" sz="1733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↑ </a:t>
            </a:r>
            <a:r>
              <a:rPr lang="da" sz="173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Omsætning 4% - Større sortiment</a:t>
            </a:r>
            <a:endParaRPr sz="173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da" sz="1733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↑ </a:t>
            </a:r>
            <a:r>
              <a:rPr lang="da" sz="173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Vareforbrug 4% - Omsætningen påvirker</a:t>
            </a:r>
            <a:endParaRPr sz="173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da" sz="1733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↑ </a:t>
            </a:r>
            <a:r>
              <a:rPr lang="da" sz="173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Andre eksterne 25% - Bestående af andre faktorer</a:t>
            </a:r>
            <a:endParaRPr sz="173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da" sz="1733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↑ </a:t>
            </a:r>
            <a:r>
              <a:rPr lang="da" sz="173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Personaleomkostninger 15% - Omsætningen påvirker igen, Variabel</a:t>
            </a:r>
            <a:endParaRPr sz="173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da" sz="1733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↑ </a:t>
            </a:r>
            <a:r>
              <a:rPr lang="da" sz="1733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Af- og nedskrivninger 24% - Prisudviklingen overgår normal, Betragtes som høj</a:t>
            </a:r>
            <a:endParaRPr sz="173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sz="1733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601" y="397201"/>
            <a:ext cx="2070073" cy="4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da" b="1">
                <a:solidFill>
                  <a:srgbClr val="274E13"/>
                </a:solidFill>
                <a:latin typeface="Impact"/>
                <a:ea typeface="Impact"/>
                <a:cs typeface="Impact"/>
                <a:sym typeface="Impact"/>
              </a:rPr>
              <a:t>Vækstmuligheder: </a:t>
            </a:r>
            <a:endParaRPr b="1">
              <a:solidFill>
                <a:srgbClr val="274E1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b="1"/>
          </a:p>
          <a:p>
            <a:pPr indent="0">
              <a:lnSpc>
                <a:spcPct val="150000"/>
              </a:lnSpc>
              <a:spcBef>
                <a:spcPts val="2133"/>
              </a:spcBef>
              <a:buNone/>
            </a:pPr>
            <a:r>
              <a:rPr lang="da" sz="1733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Integration </a:t>
            </a:r>
            <a:endParaRPr sz="1733"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indent="-414856">
              <a:lnSpc>
                <a:spcPct val="150000"/>
              </a:lnSpc>
              <a:buClr>
                <a:srgbClr val="000000"/>
              </a:buClr>
              <a:buSzPts val="1300"/>
              <a:buFont typeface="Nunito"/>
              <a:buChar char="-"/>
            </a:pPr>
            <a:r>
              <a:rPr lang="da" sz="1733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Horisontal </a:t>
            </a:r>
            <a:endParaRPr sz="1733"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2" indent="-4148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300"/>
              <a:buFont typeface="Nunito"/>
              <a:buChar char="-"/>
            </a:pPr>
            <a:r>
              <a:rPr lang="da" sz="1733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Opkøb af konkurrenter </a:t>
            </a:r>
            <a:endParaRPr sz="1733"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1" indent="-4148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300"/>
              <a:buFont typeface="Nunito"/>
              <a:buChar char="-"/>
            </a:pPr>
            <a:r>
              <a:rPr lang="da" sz="1733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Vertikal </a:t>
            </a:r>
            <a:endParaRPr sz="1733"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lvl="2" indent="-414856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300"/>
              <a:buFont typeface="Nunito"/>
              <a:buChar char="-"/>
            </a:pPr>
            <a:r>
              <a:rPr lang="da" sz="1733" b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Opkøb af leverandører </a:t>
            </a:r>
            <a:endParaRPr sz="1733" b="1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2400" y="2036233"/>
            <a:ext cx="5334000" cy="35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BL produktnyheder - Nye true wireless høretelefoner">
            <a:extLst>
              <a:ext uri="{FF2B5EF4-FFF2-40B4-BE49-F238E27FC236}">
                <a16:creationId xmlns:a16="http://schemas.microsoft.com/office/drawing/2014/main" id="{73C068E1-2609-477F-AA8D-9550AB6940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1" b="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96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E9A112-8117-4DFC-A39B-A137FF775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</p:spPr>
        <p:txBody>
          <a:bodyPr>
            <a:normAutofit fontScale="90000"/>
          </a:bodyPr>
          <a:lstStyle/>
          <a:p>
            <a:r>
              <a:rPr lang="da-DK" sz="4000" dirty="0">
                <a:solidFill>
                  <a:schemeClr val="bg1"/>
                </a:solidFill>
              </a:rPr>
              <a:t>Formulering af budskab i markedsføringen?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D2886A-C8CB-4272-962A-C7706137B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38" y="2066544"/>
            <a:ext cx="4804011" cy="37810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bg1"/>
                </a:solidFill>
              </a:rPr>
              <a:t>Positionering </a:t>
            </a:r>
          </a:p>
          <a:p>
            <a:pPr marL="0" indent="0">
              <a:buNone/>
            </a:pPr>
            <a:r>
              <a:rPr lang="da-DK" sz="1900" dirty="0">
                <a:solidFill>
                  <a:schemeClr val="bg1"/>
                </a:solidFill>
              </a:rPr>
              <a:t>USP - Unique </a:t>
            </a:r>
            <a:r>
              <a:rPr lang="da-DK" sz="1900" dirty="0" err="1">
                <a:solidFill>
                  <a:schemeClr val="bg1"/>
                </a:solidFill>
              </a:rPr>
              <a:t>selling</a:t>
            </a:r>
            <a:r>
              <a:rPr lang="da-DK" sz="1900" dirty="0">
                <a:solidFill>
                  <a:schemeClr val="bg1"/>
                </a:solidFill>
              </a:rPr>
              <a:t> proposition</a:t>
            </a:r>
          </a:p>
          <a:p>
            <a:r>
              <a:rPr lang="da-DK" sz="1900" dirty="0">
                <a:solidFill>
                  <a:schemeClr val="bg1"/>
                </a:solidFill>
              </a:rPr>
              <a:t>Differentiere sig, unikke egenskaber der er svære at efterligne, betydningsfuld for kunden </a:t>
            </a:r>
          </a:p>
          <a:p>
            <a:pPr marL="0" indent="0">
              <a:buNone/>
            </a:pPr>
            <a:endParaRPr lang="da-DK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1900" dirty="0">
                <a:solidFill>
                  <a:schemeClr val="bg1"/>
                </a:solidFill>
              </a:rPr>
              <a:t>ESP – Emotionel </a:t>
            </a:r>
            <a:r>
              <a:rPr lang="da-DK" sz="1900" dirty="0" err="1">
                <a:solidFill>
                  <a:schemeClr val="bg1"/>
                </a:solidFill>
              </a:rPr>
              <a:t>selling</a:t>
            </a:r>
            <a:r>
              <a:rPr lang="da-DK" sz="1900" dirty="0">
                <a:solidFill>
                  <a:schemeClr val="bg1"/>
                </a:solidFill>
              </a:rPr>
              <a:t> proposition</a:t>
            </a:r>
          </a:p>
          <a:p>
            <a:r>
              <a:rPr lang="da-DK" sz="1900" dirty="0">
                <a:solidFill>
                  <a:schemeClr val="bg1"/>
                </a:solidFill>
              </a:rPr>
              <a:t>Følelser, </a:t>
            </a:r>
            <a:r>
              <a:rPr lang="da-DK" sz="1900" dirty="0" err="1">
                <a:solidFill>
                  <a:schemeClr val="bg1"/>
                </a:solidFill>
              </a:rPr>
              <a:t>storytelling</a:t>
            </a:r>
            <a:r>
              <a:rPr lang="da-DK" sz="1900" dirty="0">
                <a:solidFill>
                  <a:schemeClr val="bg1"/>
                </a:solidFill>
              </a:rPr>
              <a:t>, oplevelse. </a:t>
            </a:r>
          </a:p>
          <a:p>
            <a:pPr marL="0" indent="0">
              <a:buNone/>
            </a:pPr>
            <a:endParaRPr lang="da-DK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a-DK" sz="1900" dirty="0">
                <a:solidFill>
                  <a:schemeClr val="bg1"/>
                </a:solidFill>
              </a:rPr>
              <a:t>ISP – </a:t>
            </a:r>
            <a:r>
              <a:rPr lang="da-DK" sz="1900" dirty="0" err="1">
                <a:solidFill>
                  <a:schemeClr val="bg1"/>
                </a:solidFill>
              </a:rPr>
              <a:t>Ironic</a:t>
            </a:r>
            <a:r>
              <a:rPr lang="da-DK" sz="1900" dirty="0">
                <a:solidFill>
                  <a:schemeClr val="bg1"/>
                </a:solidFill>
              </a:rPr>
              <a:t> </a:t>
            </a:r>
            <a:r>
              <a:rPr lang="da-DK" sz="1900" dirty="0" err="1">
                <a:solidFill>
                  <a:schemeClr val="bg1"/>
                </a:solidFill>
              </a:rPr>
              <a:t>selling</a:t>
            </a:r>
            <a:r>
              <a:rPr lang="da-DK" sz="1900" dirty="0">
                <a:solidFill>
                  <a:schemeClr val="bg1"/>
                </a:solidFill>
              </a:rPr>
              <a:t> proposition</a:t>
            </a:r>
          </a:p>
          <a:p>
            <a:r>
              <a:rPr lang="da-DK" sz="1900" dirty="0">
                <a:solidFill>
                  <a:schemeClr val="bg1"/>
                </a:solidFill>
              </a:rPr>
              <a:t>Humor, skabe stemning. </a:t>
            </a:r>
          </a:p>
          <a:p>
            <a:pPr marL="0" indent="0">
              <a:buNone/>
            </a:pPr>
            <a:endParaRPr lang="da-DK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sz="1900" dirty="0">
              <a:solidFill>
                <a:schemeClr val="bg1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9B12BE8-9044-4660-AD88-BC0D5115D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7" t="28601" r="52188" b="30823"/>
          <a:stretch/>
        </p:blipFill>
        <p:spPr>
          <a:xfrm>
            <a:off x="6264208" y="365124"/>
            <a:ext cx="2584067" cy="2194560"/>
          </a:xfrm>
          <a:prstGeom prst="rect">
            <a:avLst/>
          </a:prstGeom>
        </p:spPr>
      </p:pic>
      <p:pic>
        <p:nvPicPr>
          <p:cNvPr id="6" name="Billede 5" descr="Et billede, der indeholder skærmbillede, indendørs, computer, sidder&#10;&#10;Automatisk genereret beskrivelse">
            <a:hlinkClick r:id="rId4"/>
            <a:extLst>
              <a:ext uri="{FF2B5EF4-FFF2-40B4-BE49-F238E27FC236}">
                <a16:creationId xmlns:a16="http://schemas.microsoft.com/office/drawing/2014/main" id="{82D59841-0B12-41A6-9D50-4C44B44FE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5" t="23458" r="38876" b="23320"/>
          <a:stretch/>
        </p:blipFill>
        <p:spPr>
          <a:xfrm>
            <a:off x="9078718" y="743523"/>
            <a:ext cx="2606040" cy="146589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D21FCCD-791D-4B59-AA25-795275DDD463}"/>
              </a:ext>
            </a:extLst>
          </p:cNvPr>
          <p:cNvPicPr/>
          <p:nvPr/>
        </p:nvPicPr>
        <p:blipFill rotWithShape="1">
          <a:blip r:embed="rId6"/>
          <a:srcRect l="36626" t="16602" r="37643" b="19572"/>
          <a:stretch/>
        </p:blipFill>
        <p:spPr bwMode="auto">
          <a:xfrm>
            <a:off x="7752234" y="2766972"/>
            <a:ext cx="2433512" cy="33954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1191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5B81D7-0C6D-4692-BB47-A67E84A0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Opinionsleder?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5570B4-06C7-4E0A-AEDC-06081C40A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579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Horisontal opinionsleder</a:t>
            </a:r>
          </a:p>
          <a:p>
            <a:endParaRPr lang="da-DK" dirty="0"/>
          </a:p>
          <a:p>
            <a:r>
              <a:rPr lang="da-DK" dirty="0"/>
              <a:t>Man påvirker folk man er i gruppe med . </a:t>
            </a:r>
          </a:p>
          <a:p>
            <a:pPr lvl="1"/>
            <a:r>
              <a:rPr lang="da-DK" dirty="0"/>
              <a:t>Stor viden om produktet </a:t>
            </a:r>
          </a:p>
          <a:p>
            <a:pPr lvl="1"/>
            <a:r>
              <a:rPr lang="da-DK" dirty="0"/>
              <a:t>Er blandt de først til at købe produktet </a:t>
            </a:r>
          </a:p>
          <a:p>
            <a:pPr lvl="1"/>
            <a:r>
              <a:rPr lang="da-DK" dirty="0"/>
              <a:t>Er social aktiv </a:t>
            </a:r>
          </a:p>
          <a:p>
            <a:pPr lvl="1"/>
            <a:r>
              <a:rPr lang="da-DK" dirty="0"/>
              <a:t>Nyder stor tillid i gruppe</a:t>
            </a:r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ADFC8B9-8CEC-47AC-AA4D-CC321EEBD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5797"/>
            <a:ext cx="5181600" cy="4351338"/>
          </a:xfrm>
        </p:spPr>
        <p:txBody>
          <a:bodyPr/>
          <a:lstStyle/>
          <a:p>
            <a:r>
              <a:rPr lang="da-DK" b="1" dirty="0"/>
              <a:t>Vertikal opinionsleder</a:t>
            </a:r>
          </a:p>
          <a:p>
            <a:endParaRPr lang="da-DK" dirty="0"/>
          </a:p>
          <a:p>
            <a:r>
              <a:rPr lang="da-DK" dirty="0"/>
              <a:t>Man påvirker folk der ikke er i sammen gruppe. </a:t>
            </a:r>
          </a:p>
          <a:p>
            <a:r>
              <a:rPr lang="da-DK" dirty="0"/>
              <a:t>Kendte personer </a:t>
            </a:r>
          </a:p>
          <a:p>
            <a:r>
              <a:rPr lang="da-DK" dirty="0"/>
              <a:t>Faglig autoritet </a:t>
            </a:r>
          </a:p>
          <a:p>
            <a:r>
              <a:rPr lang="da-DK" dirty="0"/>
              <a:t>Eksperter </a:t>
            </a:r>
          </a:p>
          <a:p>
            <a:endParaRPr lang="da-DK" dirty="0"/>
          </a:p>
        </p:txBody>
      </p:sp>
      <p:pic>
        <p:nvPicPr>
          <p:cNvPr id="4098" name="Picture 2" descr="Go-Talent DK">
            <a:hlinkClick r:id="rId3"/>
            <a:extLst>
              <a:ext uri="{FF2B5EF4-FFF2-40B4-BE49-F238E27FC236}">
                <a16:creationId xmlns:a16="http://schemas.microsoft.com/office/drawing/2014/main" id="{3EA0F0CC-046D-4AAC-8E48-25628F88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06" y="5311311"/>
            <a:ext cx="31051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fter hårdt år med stemmeproblemer og hjernerystelse: Nu går Kesi helt nye  veje | Musik | DR">
            <a:hlinkClick r:id="rId5"/>
            <a:extLst>
              <a:ext uri="{FF2B5EF4-FFF2-40B4-BE49-F238E27FC236}">
                <a16:creationId xmlns:a16="http://schemas.microsoft.com/office/drawing/2014/main" id="{DF3E29F0-8C52-4C38-9134-7BACBB573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44" y="502861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D7842246-9047-4655-B96C-14EAF435876A}"/>
              </a:ext>
            </a:extLst>
          </p:cNvPr>
          <p:cNvGrpSpPr/>
          <p:nvPr/>
        </p:nvGrpSpPr>
        <p:grpSpPr>
          <a:xfrm>
            <a:off x="9572626" y="146110"/>
            <a:ext cx="2619374" cy="6482704"/>
            <a:chOff x="9572626" y="146110"/>
            <a:chExt cx="2619374" cy="6482704"/>
          </a:xfrm>
        </p:grpSpPr>
        <p:pic>
          <p:nvPicPr>
            <p:cNvPr id="4100" name="Picture 4" descr="Spørgsmål til Mikkel Hansen">
              <a:extLst>
                <a:ext uri="{FF2B5EF4-FFF2-40B4-BE49-F238E27FC236}">
                  <a16:creationId xmlns:a16="http://schemas.microsoft.com/office/drawing/2014/main" id="{13C1BAFD-915E-4C43-AEE7-D9E57B2D1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626" y="4764482"/>
              <a:ext cx="2619374" cy="1864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Kendall Jenner just shared a hilarious throwback pic of her fringe faux pas">
              <a:extLst>
                <a:ext uri="{FF2B5EF4-FFF2-40B4-BE49-F238E27FC236}">
                  <a16:creationId xmlns:a16="http://schemas.microsoft.com/office/drawing/2014/main" id="{72153810-5A71-4556-9A01-7CE4FFF9A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550" y="146110"/>
              <a:ext cx="1608847" cy="2121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Landsby mister sin læge | Nordjyske.dk">
            <a:extLst>
              <a:ext uri="{FF2B5EF4-FFF2-40B4-BE49-F238E27FC236}">
                <a16:creationId xmlns:a16="http://schemas.microsoft.com/office/drawing/2014/main" id="{D07C381F-3D2B-4BF0-8B8B-FB82B80F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294381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1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Billede 6" descr="Et billede, der indeholder bærbar computer, person, sidder, computer&#10;&#10;Automatisk genereret beskrivelse">
            <a:extLst>
              <a:ext uri="{FF2B5EF4-FFF2-40B4-BE49-F238E27FC236}">
                <a16:creationId xmlns:a16="http://schemas.microsoft.com/office/drawing/2014/main" id="{6C12F42D-FD82-4F18-BA52-8FA7DEE8E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5193" b="-1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640654" y="421364"/>
            <a:ext cx="4884189" cy="2554311"/>
          </a:xfrm>
        </p:spPr>
        <p:txBody>
          <a:bodyPr anchor="t">
            <a:normAutofit/>
          </a:bodyPr>
          <a:lstStyle/>
          <a:p>
            <a:endParaRPr lang="da-DK" sz="1800" dirty="0"/>
          </a:p>
          <a:p>
            <a:r>
              <a:rPr lang="da-DK" sz="2400" dirty="0"/>
              <a:t>Hvem er vi? </a:t>
            </a:r>
          </a:p>
          <a:p>
            <a:r>
              <a:rPr lang="da-DK" sz="2400" dirty="0"/>
              <a:t>Præsentation af HHX </a:t>
            </a:r>
          </a:p>
          <a:p>
            <a:r>
              <a:rPr lang="da-DK" sz="2400" dirty="0"/>
              <a:t>Eksempler fra undervisningen på HHX </a:t>
            </a:r>
          </a:p>
          <a:p>
            <a:r>
              <a:rPr lang="da-DK" sz="2400" dirty="0"/>
              <a:t>Vores elever om dagligdagen </a:t>
            </a:r>
            <a:endParaRPr lang="da-DK" sz="1800" dirty="0"/>
          </a:p>
          <a:p>
            <a:endParaRPr lang="da-DK" sz="1800" dirty="0"/>
          </a:p>
          <a:p>
            <a:pPr marL="0" indent="0">
              <a:buNone/>
            </a:pPr>
            <a:endParaRPr lang="da-DK" sz="1800" dirty="0"/>
          </a:p>
          <a:p>
            <a:endParaRPr lang="da-DK" sz="1800" dirty="0"/>
          </a:p>
        </p:txBody>
      </p:sp>
      <p:pic>
        <p:nvPicPr>
          <p:cNvPr id="13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>
            <a:extLst>
              <a:ext uri="{FF2B5EF4-FFF2-40B4-BE49-F238E27FC236}">
                <a16:creationId xmlns:a16="http://schemas.microsoft.com/office/drawing/2014/main" id="{5E11CED4-2E6B-4AC6-9F44-EA8B36688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05" y="5181600"/>
            <a:ext cx="4283145" cy="13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78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918796-2918-40D6-BE3A-4600C47FCD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Outdoor giver mest online-aktivitet for pengene - Print og Medier">
            <a:extLst>
              <a:ext uri="{FF2B5EF4-FFF2-40B4-BE49-F238E27FC236}">
                <a16:creationId xmlns:a16="http://schemas.microsoft.com/office/drawing/2014/main" id="{C5A3E351-0B20-4615-9884-53DFC588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159000"/>
            <a:ext cx="3060700" cy="1498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ponsorering: Nike præsenterer Englands V...">
            <a:extLst>
              <a:ext uri="{FF2B5EF4-FFF2-40B4-BE49-F238E27FC236}">
                <a16:creationId xmlns:a16="http://schemas.microsoft.com/office/drawing/2014/main" id="{F5A389BE-9A22-49AA-BA49-A3FDD819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721100"/>
            <a:ext cx="3060700" cy="1879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7 måder du kan bruge Instagram Stories indenfor markedsføring af  restauranter | TheFork Manager">
            <a:extLst>
              <a:ext uri="{FF2B5EF4-FFF2-40B4-BE49-F238E27FC236}">
                <a16:creationId xmlns:a16="http://schemas.microsoft.com/office/drawing/2014/main" id="{1C420F2C-4F0A-4CBD-A359-C6AD6274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2159000"/>
            <a:ext cx="2184400" cy="218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Ny serie om 'Influencers' på YouSee">
            <a:extLst>
              <a:ext uri="{FF2B5EF4-FFF2-40B4-BE49-F238E27FC236}">
                <a16:creationId xmlns:a16="http://schemas.microsoft.com/office/drawing/2014/main" id="{59A34025-62F2-4FE1-99A3-DEC18DCB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4419600"/>
            <a:ext cx="2184400" cy="1181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klameanalyse tv-reklamer by carina wangel - issuu">
            <a:extLst>
              <a:ext uri="{FF2B5EF4-FFF2-40B4-BE49-F238E27FC236}">
                <a16:creationId xmlns:a16="http://schemas.microsoft.com/office/drawing/2014/main" id="{D27DD53F-5BA9-4FA6-B1D0-8B6916C58D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59000"/>
            <a:ext cx="2413000" cy="345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okalavisen Nyborg - 30-10-2018">
            <a:extLst>
              <a:ext uri="{FF2B5EF4-FFF2-40B4-BE49-F238E27FC236}">
                <a16:creationId xmlns:a16="http://schemas.microsoft.com/office/drawing/2014/main" id="{AC5E0A31-C0EB-45EE-A161-680BFFF6D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0" y="2159000"/>
            <a:ext cx="2578100" cy="345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ABA63C-3601-40EB-A00E-E0581274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2747"/>
            <a:ext cx="10515600" cy="715556"/>
          </a:xfrm>
        </p:spPr>
        <p:txBody>
          <a:bodyPr>
            <a:normAutofit/>
          </a:bodyPr>
          <a:lstStyle/>
          <a:p>
            <a:pPr algn="ctr"/>
            <a:r>
              <a:rPr lang="da-DK" sz="3200">
                <a:solidFill>
                  <a:schemeClr val="bg1"/>
                </a:solidFill>
              </a:rPr>
              <a:t>Promotionsformer </a:t>
            </a:r>
          </a:p>
        </p:txBody>
      </p:sp>
    </p:spTree>
    <p:extLst>
      <p:ext uri="{BB962C8B-B14F-4D97-AF65-F5344CB8AC3E}">
        <p14:creationId xmlns:p14="http://schemas.microsoft.com/office/powerpoint/2010/main" val="7471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41B25-6FB9-419E-85C8-C453CB8E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A88441-4A7E-4ECE-995B-54B4D93C8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47E0E1D-3E23-4F39-AC8A-F157CB0E3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4" t="16875" r="11209" b="10528"/>
          <a:stretch/>
        </p:blipFill>
        <p:spPr>
          <a:xfrm>
            <a:off x="126609" y="110049"/>
            <a:ext cx="11676185" cy="663330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5C4F342-4DE1-4431-B724-C524E04DD75B}"/>
              </a:ext>
            </a:extLst>
          </p:cNvPr>
          <p:cNvSpPr/>
          <p:nvPr/>
        </p:nvSpPr>
        <p:spPr>
          <a:xfrm>
            <a:off x="4641272" y="4376616"/>
            <a:ext cx="2909455" cy="29556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6510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B2C01-662A-4F4E-B034-0AABE183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96513B-9E7F-436E-AEAD-DDC02743E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A93E549-3297-404C-8AF8-AE68DDC72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97" t="10958" r="10757" b="11259"/>
          <a:stretch/>
        </p:blipFill>
        <p:spPr>
          <a:xfrm>
            <a:off x="450166" y="70698"/>
            <a:ext cx="11183816" cy="67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2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28C64-6B54-4E5B-8470-913577579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5052370-3E36-4C37-AF2B-479791282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271" t="17720" r="10826" b="10846"/>
          <a:stretch/>
        </p:blipFill>
        <p:spPr>
          <a:xfrm>
            <a:off x="44548" y="63304"/>
            <a:ext cx="12102904" cy="67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2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DBBC5-2C53-4E8D-BE0C-EEE2FCAD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AE915E-C218-400C-A8F7-8BE0941A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6E1E963-E805-40C0-8E39-C189A83F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73" t="17315" r="11006" b="11305"/>
          <a:stretch/>
        </p:blipFill>
        <p:spPr>
          <a:xfrm>
            <a:off x="272690" y="193829"/>
            <a:ext cx="11646619" cy="64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53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Innovation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Fra ide til marked - Løvens hule </a:t>
            </a:r>
          </a:p>
          <a:p>
            <a:r>
              <a:rPr lang="da-DK" dirty="0"/>
              <a:t>Idegenerering – den kreative proces </a:t>
            </a:r>
          </a:p>
          <a:p>
            <a:r>
              <a:rPr lang="da-DK" dirty="0"/>
              <a:t>Løbende produktudvikling </a:t>
            </a:r>
          </a:p>
          <a:p>
            <a:r>
              <a:rPr lang="da-DK" dirty="0"/>
              <a:t>Blue ocean – kan man gøre sig uafhængig af konkurrence. </a:t>
            </a:r>
          </a:p>
          <a:p>
            <a:r>
              <a:rPr lang="da-DK" dirty="0"/>
              <a:t>Forretningsmodel </a:t>
            </a:r>
            <a:r>
              <a:rPr lang="da-DK"/>
              <a:t>– </a:t>
            </a:r>
            <a:r>
              <a:rPr lang="da-DK" smtClean="0"/>
              <a:t>Go more</a:t>
            </a:r>
            <a:r>
              <a:rPr lang="da-DK" dirty="0"/>
              <a:t>, </a:t>
            </a:r>
            <a:r>
              <a:rPr lang="da-DK" dirty="0" err="1"/>
              <a:t>Tesla</a:t>
            </a:r>
            <a:r>
              <a:rPr lang="da-DK" dirty="0"/>
              <a:t> mm. </a:t>
            </a:r>
          </a:p>
          <a:p>
            <a:r>
              <a:rPr lang="da-DK" dirty="0"/>
              <a:t>Oplevelsesøkonomi – 5700 </a:t>
            </a:r>
            <a:r>
              <a:rPr lang="da-DK" dirty="0" smtClean="0"/>
              <a:t>Summer</a:t>
            </a:r>
            <a:r>
              <a:rPr lang="da-DK" dirty="0"/>
              <a:t>.</a:t>
            </a:r>
            <a:endParaRPr lang="da-DK" dirty="0"/>
          </a:p>
          <a:p>
            <a:r>
              <a:rPr lang="da-DK" dirty="0"/>
              <a:t>Udnytte de nye trends der er i </a:t>
            </a:r>
            <a:r>
              <a:rPr lang="da-DK" dirty="0" smtClean="0"/>
              <a:t>samfundet. 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65" y="962106"/>
            <a:ext cx="4595109" cy="2114361"/>
          </a:xfrm>
          <a:prstGeom prst="rect">
            <a:avLst/>
          </a:prstGeom>
        </p:spPr>
      </p:pic>
      <p:pic>
        <p:nvPicPr>
          <p:cNvPr id="5" name="Pladsholder til indho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933" y="5266908"/>
            <a:ext cx="3486149" cy="1500982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3" r="-204"/>
          <a:stretch/>
        </p:blipFill>
        <p:spPr>
          <a:xfrm>
            <a:off x="1125156" y="5422831"/>
            <a:ext cx="3804653" cy="143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A67267-A0B8-B04A-A509-441DA423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2053641"/>
            <a:ext cx="4833257" cy="2760098"/>
          </a:xfrm>
        </p:spPr>
        <p:txBody>
          <a:bodyPr>
            <a:normAutofit/>
          </a:bodyPr>
          <a:lstStyle/>
          <a:p>
            <a:r>
              <a:rPr lang="da-DK" sz="6000" b="1" dirty="0">
                <a:solidFill>
                  <a:srgbClr val="FFFFFF"/>
                </a:solidFill>
              </a:rPr>
              <a:t>Uddannelse i Virkeligheden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6EC0C36-70BD-9A4E-A6A7-B159F8A7F190}"/>
              </a:ext>
            </a:extLst>
          </p:cNvPr>
          <p:cNvSpPr txBox="1"/>
          <p:nvPr/>
        </p:nvSpPr>
        <p:spPr>
          <a:xfrm>
            <a:off x="6090574" y="801866"/>
            <a:ext cx="6101426" cy="5230634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Virkeligheden ind i </a:t>
            </a:r>
            <a:r>
              <a:rPr lang="da-DK" sz="5400" dirty="0">
                <a:solidFill>
                  <a:srgbClr val="000000"/>
                </a:solidFill>
                <a:latin typeface="Calibri" panose="020F0502020204030204"/>
              </a:rPr>
              <a:t>u</a:t>
            </a:r>
            <a:r>
              <a:rPr kumimoji="0" lang="da-DK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ddannelsen</a:t>
            </a:r>
            <a:r>
              <a:rPr kumimoji="0" lang="da-DK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a-DK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Uddannelsen ud i virkeligheden</a:t>
            </a:r>
          </a:p>
        </p:txBody>
      </p:sp>
    </p:spTree>
    <p:extLst>
      <p:ext uri="{BB962C8B-B14F-4D97-AF65-F5344CB8AC3E}">
        <p14:creationId xmlns:p14="http://schemas.microsoft.com/office/powerpoint/2010/main" val="1074155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5B474-A35E-6D44-9DAA-E73800A7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6" y="206927"/>
            <a:ext cx="8093520" cy="2270925"/>
          </a:xfrm>
        </p:spPr>
        <p:txBody>
          <a:bodyPr>
            <a:normAutofit/>
          </a:bodyPr>
          <a:lstStyle/>
          <a:p>
            <a:r>
              <a:rPr lang="da-DK" sz="4800" b="1" dirty="0"/>
              <a:t>Samarbejde med</a:t>
            </a:r>
            <a:br>
              <a:rPr lang="da-DK" sz="4800" b="1" dirty="0"/>
            </a:br>
            <a:r>
              <a:rPr lang="da-DK" sz="4800" b="1" dirty="0"/>
              <a:t>Danske Bank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1A0103B-460D-BF4A-A133-B5DB17B9CD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" b="15212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481EE0E-F0FF-5D4C-A646-4B53439EA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71981"/>
            <a:ext cx="8458200" cy="3847473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da-DK" sz="3500" dirty="0"/>
              <a:t>Økonomiske Grundforløb – gæstelærer fra Danske Bank (tidligere elev - karrierelæring)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3200" b="1" dirty="0"/>
              <a:t>Udviklede sig så til et NYT Koncept:</a:t>
            </a:r>
          </a:p>
          <a:p>
            <a:r>
              <a:rPr lang="da-DK" dirty="0"/>
              <a:t>Elever udvælges til udviklingsprojekter</a:t>
            </a:r>
          </a:p>
          <a:p>
            <a:r>
              <a:rPr lang="da-DK" dirty="0"/>
              <a:t>Undervisning i Folkeskoleklasser </a:t>
            </a:r>
          </a:p>
          <a:p>
            <a:r>
              <a:rPr lang="da-DK" dirty="0"/>
              <a:t>Grundlæggende privatøkonomi</a:t>
            </a:r>
          </a:p>
          <a:p>
            <a:r>
              <a:rPr lang="da-DK" dirty="0"/>
              <a:t>Flytte hjemmefra - Undgå Luksusfælden</a:t>
            </a:r>
          </a:p>
          <a:p>
            <a:r>
              <a:rPr lang="da-DK" dirty="0"/>
              <a:t>Start i Svendborg og nu bredt ud til hele landet!!</a:t>
            </a:r>
          </a:p>
          <a:p>
            <a:endParaRPr lang="da-DK" dirty="0"/>
          </a:p>
          <a:p>
            <a:endParaRPr lang="da-DK" sz="1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0B7F6E2-D246-7747-9CA2-D8AFC7C79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1" r="2487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749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hlinkClick r:id="rId2"/>
            <a:extLst>
              <a:ext uri="{FF2B5EF4-FFF2-40B4-BE49-F238E27FC236}">
                <a16:creationId xmlns:a16="http://schemas.microsoft.com/office/drawing/2014/main" id="{326E57F0-EE5D-4142-9E99-FD7F12537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26B3B4-23E2-6540-8502-0B7509A3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7300" b="1" dirty="0" err="1"/>
              <a:t>Fase</a:t>
            </a:r>
            <a:r>
              <a:rPr lang="en-US" sz="7300" b="1" dirty="0"/>
              <a:t> 1:</a:t>
            </a:r>
            <a:br>
              <a:rPr lang="en-US" sz="7300" b="1" dirty="0"/>
            </a:br>
            <a:r>
              <a:rPr lang="en-US" sz="3600" b="1" dirty="0" err="1"/>
              <a:t>Efterår</a:t>
            </a:r>
            <a:r>
              <a:rPr lang="en-US" sz="3600" b="1" dirty="0"/>
              <a:t> 2018 </a:t>
            </a: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/>
              <a:t/>
            </a:r>
            <a:br>
              <a:rPr lang="en-US" sz="3400" dirty="0"/>
            </a:br>
            <a:r>
              <a:rPr lang="en-US" sz="3400" dirty="0" err="1"/>
              <a:t>Uddannelse</a:t>
            </a:r>
            <a:r>
              <a:rPr lang="en-US" sz="3400" dirty="0"/>
              <a:t> </a:t>
            </a:r>
            <a:r>
              <a:rPr lang="en-US" sz="3400" dirty="0" err="1"/>
              <a:t>af</a:t>
            </a:r>
            <a:r>
              <a:rPr lang="en-US" sz="3400" dirty="0"/>
              <a:t> </a:t>
            </a:r>
            <a:r>
              <a:rPr lang="en-US" sz="3400" dirty="0" err="1"/>
              <a:t>vores</a:t>
            </a:r>
            <a:r>
              <a:rPr lang="en-US" sz="3400" dirty="0"/>
              <a:t> </a:t>
            </a:r>
            <a:r>
              <a:rPr lang="en-US" sz="3400" dirty="0" err="1"/>
              <a:t>elever</a:t>
            </a:r>
            <a:r>
              <a:rPr lang="en-US" sz="3400" dirty="0"/>
              <a:t> i Danske Bank</a:t>
            </a:r>
          </a:p>
        </p:txBody>
      </p:sp>
    </p:spTree>
    <p:extLst>
      <p:ext uri="{BB962C8B-B14F-4D97-AF65-F5344CB8AC3E}">
        <p14:creationId xmlns:p14="http://schemas.microsoft.com/office/powerpoint/2010/main" val="927848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3">
            <a:hlinkClick r:id="rId2"/>
            <a:extLst>
              <a:ext uri="{FF2B5EF4-FFF2-40B4-BE49-F238E27FC236}">
                <a16:creationId xmlns:a16="http://schemas.microsoft.com/office/drawing/2014/main" id="{2D67F568-8E84-3F4A-9A85-AF6149C9C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B4599E-F013-3147-8E3F-E6FCAA734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700" b="1" dirty="0" err="1"/>
              <a:t>Fase</a:t>
            </a:r>
            <a:r>
              <a:rPr lang="en-US" sz="6700" b="1" dirty="0"/>
              <a:t> 2:</a:t>
            </a:r>
            <a:r>
              <a:rPr lang="en-US" sz="3100" dirty="0"/>
              <a:t> </a:t>
            </a:r>
            <a:br>
              <a:rPr lang="en-US" sz="3100" dirty="0"/>
            </a:br>
            <a:r>
              <a:rPr lang="en-US" sz="3600" b="1" dirty="0" err="1"/>
              <a:t>Forår</a:t>
            </a:r>
            <a:r>
              <a:rPr lang="en-US" sz="3600" b="1" dirty="0"/>
              <a:t> 2019</a:t>
            </a:r>
            <a:r>
              <a:rPr lang="en-US" sz="3100" b="1" dirty="0"/>
              <a:t/>
            </a:r>
            <a:br>
              <a:rPr lang="en-US" sz="3100" b="1" dirty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err="1"/>
              <a:t>Testforløb</a:t>
            </a:r>
            <a:r>
              <a:rPr lang="en-US" sz="3100" dirty="0"/>
              <a:t> i fire 8. </a:t>
            </a:r>
            <a:r>
              <a:rPr lang="en-US" sz="3100" dirty="0" err="1"/>
              <a:t>klasser</a:t>
            </a:r>
            <a:r>
              <a:rPr lang="en-US" sz="3100" dirty="0"/>
              <a:t> </a:t>
            </a:r>
            <a:r>
              <a:rPr lang="en-US" sz="3100" dirty="0" err="1"/>
              <a:t>på</a:t>
            </a:r>
            <a:r>
              <a:rPr lang="en-US" sz="3100" dirty="0"/>
              <a:t> </a:t>
            </a:r>
            <a:r>
              <a:rPr lang="en-US" sz="3100" dirty="0" err="1"/>
              <a:t>Rantzausminde</a:t>
            </a:r>
            <a:r>
              <a:rPr lang="en-US" sz="3100" dirty="0"/>
              <a:t> </a:t>
            </a:r>
            <a:r>
              <a:rPr lang="en-US" sz="3100" dirty="0" err="1"/>
              <a:t>skole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50802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430" y="287778"/>
            <a:ext cx="1051560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AEEF"/>
                </a:solidFill>
              </a:rPr>
              <a:t>|</a:t>
            </a:r>
            <a:r>
              <a:rPr lang="da-DK" sz="5400" b="1" dirty="0"/>
              <a:t>GYMNASIALE UDDANNELSER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28" name="Afrundet rektangel 27"/>
          <p:cNvSpPr/>
          <p:nvPr/>
        </p:nvSpPr>
        <p:spPr bwMode="auto">
          <a:xfrm>
            <a:off x="1414651" y="5842198"/>
            <a:ext cx="5072062" cy="71437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400" b="1" dirty="0">
                <a:latin typeface="Avenir"/>
              </a:rPr>
              <a:t>9./10. klasse</a:t>
            </a:r>
          </a:p>
        </p:txBody>
      </p:sp>
      <p:sp>
        <p:nvSpPr>
          <p:cNvPr id="29" name="Afrundet rektangel 28"/>
          <p:cNvSpPr/>
          <p:nvPr/>
        </p:nvSpPr>
        <p:spPr bwMode="auto">
          <a:xfrm>
            <a:off x="1548542" y="2846710"/>
            <a:ext cx="1214437" cy="1857375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Avenir"/>
              </a:rPr>
              <a:t>STX</a:t>
            </a:r>
          </a:p>
        </p:txBody>
      </p:sp>
      <p:sp>
        <p:nvSpPr>
          <p:cNvPr id="30" name="Afrundet rektangel 29"/>
          <p:cNvSpPr/>
          <p:nvPr/>
        </p:nvSpPr>
        <p:spPr bwMode="auto">
          <a:xfrm>
            <a:off x="1562156" y="4774030"/>
            <a:ext cx="1214437" cy="785813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31" name="Afrundet rektangel 30"/>
          <p:cNvSpPr/>
          <p:nvPr/>
        </p:nvSpPr>
        <p:spPr bwMode="auto">
          <a:xfrm>
            <a:off x="3291569" y="4770377"/>
            <a:ext cx="1214438" cy="785813"/>
          </a:xfrm>
          <a:prstGeom prst="round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latin typeface="Avenir"/>
            </a:endParaRPr>
          </a:p>
        </p:txBody>
      </p:sp>
      <p:sp>
        <p:nvSpPr>
          <p:cNvPr id="32" name="Afrundet rektangel 31"/>
          <p:cNvSpPr/>
          <p:nvPr/>
        </p:nvSpPr>
        <p:spPr bwMode="auto">
          <a:xfrm>
            <a:off x="5025825" y="4754889"/>
            <a:ext cx="1214437" cy="785813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latin typeface="Avenir"/>
            </a:endParaRPr>
          </a:p>
        </p:txBody>
      </p:sp>
      <p:sp>
        <p:nvSpPr>
          <p:cNvPr id="33" name="Afrundet rektangel 32"/>
          <p:cNvSpPr/>
          <p:nvPr/>
        </p:nvSpPr>
        <p:spPr bwMode="auto">
          <a:xfrm>
            <a:off x="5024960" y="2851919"/>
            <a:ext cx="1214437" cy="1857375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latin typeface="Avenir"/>
            </a:endParaRPr>
          </a:p>
        </p:txBody>
      </p:sp>
      <p:sp>
        <p:nvSpPr>
          <p:cNvPr id="34" name="Afrundet rektangel 33"/>
          <p:cNvSpPr/>
          <p:nvPr/>
        </p:nvSpPr>
        <p:spPr bwMode="auto">
          <a:xfrm>
            <a:off x="3281580" y="2841979"/>
            <a:ext cx="1214438" cy="1857375"/>
          </a:xfrm>
          <a:prstGeom prst="round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latin typeface="Avenir"/>
            </a:endParaRPr>
          </a:p>
        </p:txBody>
      </p:sp>
      <p:cxnSp>
        <p:nvCxnSpPr>
          <p:cNvPr id="35" name="Lige forbindelse 34"/>
          <p:cNvCxnSpPr/>
          <p:nvPr/>
        </p:nvCxnSpPr>
        <p:spPr bwMode="auto">
          <a:xfrm>
            <a:off x="2643804" y="4705893"/>
            <a:ext cx="1071563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/>
          <p:cNvCxnSpPr/>
          <p:nvPr/>
        </p:nvCxnSpPr>
        <p:spPr bwMode="auto">
          <a:xfrm>
            <a:off x="4572617" y="4705893"/>
            <a:ext cx="1071562" cy="15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/>
          <p:cNvCxnSpPr/>
          <p:nvPr/>
        </p:nvCxnSpPr>
        <p:spPr bwMode="auto">
          <a:xfrm flipV="1">
            <a:off x="4540599" y="5163283"/>
            <a:ext cx="438681" cy="1499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pilforbindelse 37"/>
          <p:cNvCxnSpPr/>
          <p:nvPr/>
        </p:nvCxnSpPr>
        <p:spPr bwMode="auto">
          <a:xfrm>
            <a:off x="2797554" y="5175231"/>
            <a:ext cx="43762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ktangel 39"/>
          <p:cNvSpPr>
            <a:spLocks noChangeArrowheads="1"/>
          </p:cNvSpPr>
          <p:nvPr/>
        </p:nvSpPr>
        <p:spPr bwMode="auto">
          <a:xfrm>
            <a:off x="3297290" y="3436931"/>
            <a:ext cx="1214437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Avenir"/>
              </a:rPr>
              <a:t>HHX</a:t>
            </a:r>
          </a:p>
        </p:txBody>
      </p:sp>
      <p:sp>
        <p:nvSpPr>
          <p:cNvPr id="40" name="Tekstboks 41"/>
          <p:cNvSpPr txBox="1">
            <a:spLocks noChangeArrowheads="1"/>
          </p:cNvSpPr>
          <p:nvPr/>
        </p:nvSpPr>
        <p:spPr bwMode="auto">
          <a:xfrm>
            <a:off x="5005417" y="3447897"/>
            <a:ext cx="1214438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3600" b="1" dirty="0">
                <a:solidFill>
                  <a:schemeClr val="bg1"/>
                </a:solidFill>
                <a:latin typeface="Avenir"/>
              </a:rPr>
              <a:t>HTX</a:t>
            </a:r>
          </a:p>
        </p:txBody>
      </p:sp>
      <p:sp>
        <p:nvSpPr>
          <p:cNvPr id="41" name="Tekstboks 48"/>
          <p:cNvSpPr txBox="1">
            <a:spLocks noChangeArrowheads="1"/>
          </p:cNvSpPr>
          <p:nvPr/>
        </p:nvSpPr>
        <p:spPr bwMode="auto">
          <a:xfrm>
            <a:off x="1633594" y="4826214"/>
            <a:ext cx="1071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  <a:latin typeface="Avenir"/>
              </a:rPr>
              <a:t>Grund-</a:t>
            </a:r>
          </a:p>
          <a:p>
            <a:pPr algn="ctr"/>
            <a:r>
              <a:rPr lang="da-DK" b="1" dirty="0">
                <a:solidFill>
                  <a:schemeClr val="bg1"/>
                </a:solidFill>
                <a:latin typeface="Avenir"/>
              </a:rPr>
              <a:t>Forløb</a:t>
            </a:r>
          </a:p>
        </p:txBody>
      </p:sp>
      <p:sp>
        <p:nvSpPr>
          <p:cNvPr id="42" name="Tekstboks 25"/>
          <p:cNvSpPr txBox="1"/>
          <p:nvPr/>
        </p:nvSpPr>
        <p:spPr bwMode="auto">
          <a:xfrm>
            <a:off x="3370260" y="4808161"/>
            <a:ext cx="1080186" cy="64633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1" dirty="0">
                <a:solidFill>
                  <a:schemeClr val="bg1"/>
                </a:solidFill>
                <a:latin typeface="Avenir"/>
              </a:rPr>
              <a:t>Grund-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b="1" dirty="0">
                <a:solidFill>
                  <a:schemeClr val="bg1"/>
                </a:solidFill>
                <a:latin typeface="Avenir"/>
              </a:rPr>
              <a:t>forløb</a:t>
            </a:r>
          </a:p>
        </p:txBody>
      </p:sp>
      <p:sp>
        <p:nvSpPr>
          <p:cNvPr id="43" name="Tekstboks 50"/>
          <p:cNvSpPr txBox="1">
            <a:spLocks noChangeArrowheads="1"/>
          </p:cNvSpPr>
          <p:nvPr/>
        </p:nvSpPr>
        <p:spPr bwMode="auto">
          <a:xfrm>
            <a:off x="5096397" y="4812785"/>
            <a:ext cx="1071562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  <a:latin typeface="Avenir"/>
              </a:rPr>
              <a:t>Grund-</a:t>
            </a:r>
          </a:p>
          <a:p>
            <a:pPr algn="ctr"/>
            <a:r>
              <a:rPr lang="da-DK" b="1" dirty="0">
                <a:solidFill>
                  <a:schemeClr val="bg1"/>
                </a:solidFill>
                <a:latin typeface="Avenir"/>
              </a:rPr>
              <a:t>forløb</a:t>
            </a:r>
          </a:p>
        </p:txBody>
      </p:sp>
      <p:cxnSp>
        <p:nvCxnSpPr>
          <p:cNvPr id="44" name="Lige pilforbindelse 43"/>
          <p:cNvCxnSpPr/>
          <p:nvPr/>
        </p:nvCxnSpPr>
        <p:spPr bwMode="auto">
          <a:xfrm rot="5400000" flipH="1" flipV="1">
            <a:off x="1962162" y="2689022"/>
            <a:ext cx="285750" cy="15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/>
          <p:cNvCxnSpPr/>
          <p:nvPr/>
        </p:nvCxnSpPr>
        <p:spPr bwMode="auto">
          <a:xfrm rot="5400000" flipH="1" flipV="1">
            <a:off x="5570446" y="5695662"/>
            <a:ext cx="285750" cy="15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pilforbindelse 45"/>
          <p:cNvCxnSpPr/>
          <p:nvPr/>
        </p:nvCxnSpPr>
        <p:spPr bwMode="auto">
          <a:xfrm rot="5400000" flipH="1" flipV="1">
            <a:off x="3769595" y="5695662"/>
            <a:ext cx="28575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Lige pilforbindelse 46"/>
          <p:cNvCxnSpPr/>
          <p:nvPr/>
        </p:nvCxnSpPr>
        <p:spPr bwMode="auto">
          <a:xfrm rot="5400000" flipH="1" flipV="1">
            <a:off x="2022492" y="5706268"/>
            <a:ext cx="285750" cy="15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pilforbindelse 47"/>
          <p:cNvCxnSpPr/>
          <p:nvPr/>
        </p:nvCxnSpPr>
        <p:spPr bwMode="auto">
          <a:xfrm rot="5400000" flipH="1" flipV="1">
            <a:off x="5470555" y="2704849"/>
            <a:ext cx="285750" cy="15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Lige pilforbindelse 48"/>
          <p:cNvCxnSpPr/>
          <p:nvPr/>
        </p:nvCxnSpPr>
        <p:spPr bwMode="auto">
          <a:xfrm rot="5400000" flipH="1" flipV="1">
            <a:off x="3763166" y="2686836"/>
            <a:ext cx="285750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frundet rektangel 50"/>
          <p:cNvSpPr/>
          <p:nvPr/>
        </p:nvSpPr>
        <p:spPr bwMode="auto">
          <a:xfrm>
            <a:off x="1300577" y="1848393"/>
            <a:ext cx="5072062" cy="71437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2400" b="1" dirty="0">
                <a:latin typeface="Avenir"/>
              </a:rPr>
              <a:t>Videregående Uddannelser</a:t>
            </a:r>
          </a:p>
        </p:txBody>
      </p:sp>
      <p:sp>
        <p:nvSpPr>
          <p:cNvPr id="58" name="Tekstfelt 57"/>
          <p:cNvSpPr txBox="1"/>
          <p:nvPr/>
        </p:nvSpPr>
        <p:spPr>
          <a:xfrm>
            <a:off x="7291701" y="1841242"/>
            <a:ext cx="365069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latin typeface="Avenir"/>
              </a:rPr>
              <a:t>Hvorfor vælge HHX?</a:t>
            </a:r>
          </a:p>
          <a:p>
            <a:endParaRPr lang="da-DK" sz="2000" b="1" dirty="0">
              <a:latin typeface="Aveni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Virksomhedsøkonomi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Finansiering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Markedskommunikation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Afsætning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Innovation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International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Kulturforståelse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b="1" dirty="0">
                <a:latin typeface="Avenir"/>
              </a:rPr>
              <a:t>Erhvervsjura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000" b="1" dirty="0">
              <a:latin typeface="Avenir"/>
            </a:endParaRPr>
          </a:p>
          <a:p>
            <a:r>
              <a:rPr lang="da-DK" sz="2000" b="1" i="1" dirty="0">
                <a:latin typeface="Avenir"/>
              </a:rPr>
              <a:t>OG du kan gå direkte ud i   erhvervslivet efter HHX</a:t>
            </a:r>
            <a:endParaRPr lang="da-DK" i="1" dirty="0">
              <a:latin typeface="Avenir"/>
            </a:endParaRPr>
          </a:p>
          <a:p>
            <a:endParaRPr lang="da-DK" dirty="0">
              <a:solidFill>
                <a:schemeClr val="accent1">
                  <a:lumMod val="50000"/>
                </a:schemeClr>
              </a:solidFill>
              <a:latin typeface="Avenir"/>
            </a:endParaRPr>
          </a:p>
          <a:p>
            <a:endParaRPr lang="da-DK" dirty="0">
              <a:solidFill>
                <a:schemeClr val="accent1">
                  <a:lumMod val="50000"/>
                </a:schemeClr>
              </a:solidFill>
              <a:latin typeface="Avenir"/>
            </a:endParaRPr>
          </a:p>
        </p:txBody>
      </p:sp>
      <p:pic>
        <p:nvPicPr>
          <p:cNvPr id="5122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521" y="87461"/>
            <a:ext cx="3448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2" grpId="0" animBg="1"/>
      <p:bldP spid="33" grpId="0" animBg="1"/>
      <p:bldP spid="40" grpId="0"/>
      <p:bldP spid="41" grpId="0"/>
      <p:bldP spid="43" grpId="0"/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F2F2E-73BE-9644-89FF-3104A23D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995E634-5696-274E-BEA0-AC0B684DB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F3A098B-32B7-4C4E-BC41-A6C5833D2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27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7B37E-61DE-4926-9227-FB3C8FF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F66914F-07EE-44CC-9661-A4A2BDFDB476}"/>
              </a:ext>
            </a:extLst>
          </p:cNvPr>
          <p:cNvSpPr/>
          <p:nvPr/>
        </p:nvSpPr>
        <p:spPr>
          <a:xfrm>
            <a:off x="178230" y="168653"/>
            <a:ext cx="7818894" cy="1562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800" dirty="0"/>
              <a:t>Ud af huset: </a:t>
            </a:r>
            <a:r>
              <a:rPr lang="da-DK" dirty="0"/>
              <a:t> </a:t>
            </a:r>
          </a:p>
        </p:txBody>
      </p:sp>
      <p:pic>
        <p:nvPicPr>
          <p:cNvPr id="6" name="Picture 20" descr="https://attachments.office.net/owa/lbu%40sesg.dk/service.svc/s/GetAttachmentThumbnail?id=AAMkAGM1MTg0OTZjLTEwNjUtNDk3Yy1iOGQ3LWNhZGU3ZTE1MjQ3NgBGAAAAAAC2STEW1CRkQ7v6vukWW9vuBwBrGqISjnZfRppXcB5UbgbAAAAARfO8AAAeg%2B6VBYgISZDtnVkQG4CMAARW9mDMAAABEgAQANy8KZFm8ChAke%2FOlwIF87M%3D&amp;token=eyJhbGciOiJSUzI1NiIsImtpZCI6IjMwODE3OUNFNUY0QjUyRTc4QjJEQjg5NjZCQUY0RUNDMzcyN0FFRUUiLCJ0eXAiOiJKV1QiLCJ4NXQiOiJNSUY1emw5TFV1ZUxMYmlXYTY5T3pEY25ydTQifQ.eyJvcmlnaW4iOiJodHRwczovL291dGxvb2sub2ZmaWNlLmNvbSIsInVjIjoiZjVlMGE5OTVmMmYyNGFiMmI4YjA0NzBjZGFhZTk5NDQiLCJzaWduaW5fc3RhdGUiOiJbXCJrbXNpXCJdIiwidmVyIjoiRXhjaGFuZ2UuQ2FsbGJhY2suVjEiLCJhcHBjdHhzZW5kZXIiOiJPd2FEb3dubG9hZEAxYjI5NDI3YS00ZWQzLTRmMGUtYTNmZi1jZWQxMzQyZjY0YWMiLCJpc3NyaW5nIjoiV1ciLCJhcHBjdHgiOiJ7XCJtc2V4Y2hwcm90XCI6XCJvd2FcIixcInB1aWRcIjpcIjExNTM5NzcwMjUwNjkyNzUzOTNcIixcInNjb3BlXCI6XCJPd2FEb3dubG9hZFwiLFwib2lkXCI6XCI3ZGFmMzYyZS1mMzQ2LTQwMGQtOGM0MS1iOWUwNmZmY2E0ODZcIixcInByaW1hcnlzaWRcIjpcIlMtMS01LTIxLTEyMDg4MTA1NTMtMzkzODc5NzkyMy0xMDgxOTMxNDY2LTM2OTE1MjBcIn0iLCJuYmYiOjE2MTA2MTgxMjcsImV4cCI6MTYxMDYxODcyNywiaXNzIjoiMDAwMDAwMDItMDAwMC0wZmYxLWNlMDAtMDAwMDAwMDAwMDAwQDFiMjk0MjdhLTRlZDMtNGYwZS1hM2ZmLWNlZDEzNDJmNjRhYyIsImF1ZCI6IjAwMDAwMDAyLTAwMDAtMGZmMS1jZTAwLTAwMDAwMDAwMDAwMC9hdHRhY2htZW50cy5vZmZpY2UubmV0QDFiMjk0MjdhLTRlZDMtNGYwZS1hM2ZmLWNlZDEzNDJmNjRhYyIsImhhcHAiOiJvd2EifQ.XHbXx9lyjTPfR7E0TCj2A5yuSayY3TJ9AN296SyGz7N1RYnBlub4UxruoRYa21ToMcLPu3T2PiPcoBbozDkLGPXrUNixJibFJTrQz5vnYfXb0BvPD04JC30aFidihoAR6rJ5DT-duN0lUxMsmnytv76KX6UYfoIBoum8Xe1MHOlFsQuW9BqrwMJYddfJz-FRvI2dHupc2bOKHiYauo4iyWvQ_0dFG28scW3kK6AaBUjBWzdBbSkwxxhqTdoA6v0patEx0swgSm12ewnOEIuVqxEt3OQsN1mK1cy-Okq32ht0CC4vsaO9n-ULecF_mp7wDD8fIQPLKLsCpM3qseByKg&amp;X-OWA-CANARY=d5nCtFImsUuqAgqDZQgECPBC3ppyuNgYuJCN4SM8Kjfu2nKsfqzGrFZPoSpwRD_wUuCy9K00dBY.&amp;owa=outlook.office.com&amp;scriptVer=20210103002.06&amp;animation=true">
            <a:extLst>
              <a:ext uri="{FF2B5EF4-FFF2-40B4-BE49-F238E27FC236}">
                <a16:creationId xmlns:a16="http://schemas.microsoft.com/office/drawing/2014/main" id="{5D93D7A8-C7DA-45CA-B10A-9C667475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34" y="2659929"/>
            <a:ext cx="2528669" cy="18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https://attachments.office.net/owa/lbu%40sesg.dk/service.svc/s/GetAttachmentThumbnail?id=AAMkAGM1MTg0OTZjLTEwNjUtNDk3Yy1iOGQ3LWNhZGU3ZTE1MjQ3NgBGAAAAAAC2STEW1CRkQ7v6vukWW9vuBwBrGqISjnZfRppXcB5UbgbAAAAARfO8AAAeg%2B6VBYgISZDtnVkQG4CMAARW9mDMAAABEgAQAHjaCte9kjhKi1NnvwOyeT0%3D&amp;token=eyJhbGciOiJSUzI1NiIsImtpZCI6IjMwODE3OUNFNUY0QjUyRTc4QjJEQjg5NjZCQUY0RUNDMzcyN0FFRUUiLCJ0eXAiOiJKV1QiLCJ4NXQiOiJNSUY1emw5TFV1ZUxMYmlXYTY5T3pEY25ydTQifQ.eyJvcmlnaW4iOiJodHRwczovL291dGxvb2sub2ZmaWNlLmNvbSIsInVjIjoiZjVlMGE5OTVmMmYyNGFiMmI4YjA0NzBjZGFhZTk5NDQiLCJzaWduaW5fc3RhdGUiOiJbXCJrbXNpXCJdIiwidmVyIjoiRXhjaGFuZ2UuQ2FsbGJhY2suVjEiLCJhcHBjdHhzZW5kZXIiOiJPd2FEb3dubG9hZEAxYjI5NDI3YS00ZWQzLTRmMGUtYTNmZi1jZWQxMzQyZjY0YWMiLCJpc3NyaW5nIjoiV1ciLCJhcHBjdHgiOiJ7XCJtc2V4Y2hwcm90XCI6XCJvd2FcIixcInB1aWRcIjpcIjExNTM5NzcwMjUwNjkyNzUzOTNcIixcInNjb3BlXCI6XCJPd2FEb3dubG9hZFwiLFwib2lkXCI6XCI3ZGFmMzYyZS1mMzQ2LTQwMGQtOGM0MS1iOWUwNmZmY2E0ODZcIixcInByaW1hcnlzaWRcIjpcIlMtMS01LTIxLTEyMDg4MTA1NTMtMzkzODc5NzkyMy0xMDgxOTMxNDY2LTM2OTE1MjBcIn0iLCJuYmYiOjE2MTA2MTgxMjcsImV4cCI6MTYxMDYxODcyNywiaXNzIjoiMDAwMDAwMDItMDAwMC0wZmYxLWNlMDAtMDAwMDAwMDAwMDAwQDFiMjk0MjdhLTRlZDMtNGYwZS1hM2ZmLWNlZDEzNDJmNjRhYyIsImF1ZCI6IjAwMDAwMDAyLTAwMDAtMGZmMS1jZTAwLTAwMDAwMDAwMDAwMC9hdHRhY2htZW50cy5vZmZpY2UubmV0QDFiMjk0MjdhLTRlZDMtNGYwZS1hM2ZmLWNlZDEzNDJmNjRhYyIsImhhcHAiOiJvd2EifQ.XHbXx9lyjTPfR7E0TCj2A5yuSayY3TJ9AN296SyGz7N1RYnBlub4UxruoRYa21ToMcLPu3T2PiPcoBbozDkLGPXrUNixJibFJTrQz5vnYfXb0BvPD04JC30aFidihoAR6rJ5DT-duN0lUxMsmnytv76KX6UYfoIBoum8Xe1MHOlFsQuW9BqrwMJYddfJz-FRvI2dHupc2bOKHiYauo4iyWvQ_0dFG28scW3kK6AaBUjBWzdBbSkwxxhqTdoA6v0patEx0swgSm12ewnOEIuVqxEt3OQsN1mK1cy-Okq32ht0CC4vsaO9n-ULecF_mp7wDD8fIQPLKLsCpM3qseByKg&amp;X-OWA-CANARY=d5nCtFImsUuqAgqDZQgECPBC3ppyuNgYuJCN4SM8Kjfu2nKsfqzGrFZPoSpwRD_wUuCy9K00dBY.&amp;owa=outlook.office.com&amp;scriptVer=20210103002.06&amp;animation=true">
            <a:extLst>
              <a:ext uri="{FF2B5EF4-FFF2-40B4-BE49-F238E27FC236}">
                <a16:creationId xmlns:a16="http://schemas.microsoft.com/office/drawing/2014/main" id="{1E69F823-11C8-430A-A138-687804E7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57" y="2659929"/>
            <a:ext cx="2528669" cy="189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s://attachments.office.net/owa/lbu%40sesg.dk/service.svc/s/GetAttachmentThumbnail?id=AAMkAGM1MTg0OTZjLTEwNjUtNDk3Yy1iOGQ3LWNhZGU3ZTE1MjQ3NgBGAAAAAAC2STEW1CRkQ7v6vukWW9vuBwBrGqISjnZfRppXcB5UbgbAAAAARfO8AAAeg%2B6VBYgISZDtnVkQG4CMAARW9mDOAAABEgAQAGsXNYVDCDNAstQfsl7qJaE%3D&amp;token=eyJhbGciOiJSUzI1NiIsImtpZCI6IjMwODE3OUNFNUY0QjUyRTc4QjJEQjg5NjZCQUY0RUNDMzcyN0FFRUUiLCJ0eXAiOiJKV1QiLCJ4NXQiOiJNSUY1emw5TFV1ZUxMYmlXYTY5T3pEY25ydTQifQ.eyJvcmlnaW4iOiJodHRwczovL291dGxvb2sub2ZmaWNlLmNvbSIsInVjIjoiZjVlMGE5OTVmMmYyNGFiMmI4YjA0NzBjZGFhZTk5NDQiLCJzaWduaW5fc3RhdGUiOiJbXCJrbXNpXCJdIiwidmVyIjoiRXhjaGFuZ2UuQ2FsbGJhY2suVjEiLCJhcHBjdHhzZW5kZXIiOiJPd2FEb3dubG9hZEAxYjI5NDI3YS00ZWQzLTRmMGUtYTNmZi1jZWQxMzQyZjY0YWMiLCJpc3NyaW5nIjoiV1ciLCJhcHBjdHgiOiJ7XCJtc2V4Y2hwcm90XCI6XCJvd2FcIixcInB1aWRcIjpcIjExNTM5NzcwMjUwNjkyNzUzOTNcIixcInNjb3BlXCI6XCJPd2FEb3dubG9hZFwiLFwib2lkXCI6XCI3ZGFmMzYyZS1mMzQ2LTQwMGQtOGM0MS1iOWUwNmZmY2E0ODZcIixcInByaW1hcnlzaWRcIjpcIlMtMS01LTIxLTEyMDg4MTA1NTMtMzkzODc5NzkyMy0xMDgxOTMxNDY2LTM2OTE1MjBcIn0iLCJuYmYiOjE2MTA2MTg0MjcsImV4cCI6MTYxMDYxOTAyNywiaXNzIjoiMDAwMDAwMDItMDAwMC0wZmYxLWNlMDAtMDAwMDAwMDAwMDAwQDFiMjk0MjdhLTRlZDMtNGYwZS1hM2ZmLWNlZDEzNDJmNjRhYyIsImF1ZCI6IjAwMDAwMDAyLTAwMDAtMGZmMS1jZTAwLTAwMDAwMDAwMDAwMC9hdHRhY2htZW50cy5vZmZpY2UubmV0QDFiMjk0MjdhLTRlZDMtNGYwZS1hM2ZmLWNlZDEzNDJmNjRhYyIsImhhcHAiOiJvd2EifQ.KUHF-38JT86w_Sm27JIFhWMaByj-JogAmk_0V4Yhz5OK7354Gk6S2smz7nBtAY2_vkT4pyxOzfO3YZpr4N5JyL2YTMueb98p36yMMlRBQOhrxIP5IH-MsoLKfei6mdJsgOfC0ZglW3XglyCOXEpacrghZIQWzmEQkKIInWgRKksyN1-L94aajxlSS0JPRDeXu1hlvw7FfOc_B_3Hu4pBRfTAUKJ1Cp8N856hzkB3FBZdsJsI-qFpCdNytbOT1NzGs6OectOw4B_sXMpnqhpwZSp4ARG5U7ZK_rcidOuNedEqpLP22PXkOVzb-QsOdSu1niKK0siU6Af_fn_uSsjnNw&amp;X-OWA-CANARY=JmfFa3Z7GUK7WXEws-yF1fAt70lzuNgYMXRJtHSglr67vTPWwIOvwXMH68vzZndbWZFW9RI33IA.&amp;owa=outlook.office.com&amp;scriptVer=20210103002.06&amp;animation=true">
            <a:extLst>
              <a:ext uri="{FF2B5EF4-FFF2-40B4-BE49-F238E27FC236}">
                <a16:creationId xmlns:a16="http://schemas.microsoft.com/office/drawing/2014/main" id="{6AA2051A-AF28-4D5B-A935-A5A603A4C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70" y="1359247"/>
            <a:ext cx="2857500" cy="214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 descr="Billedet indeholder sandsynligvis: en eller flere personer, himmel og friluftsliv">
            <a:extLst>
              <a:ext uri="{FF2B5EF4-FFF2-40B4-BE49-F238E27FC236}">
                <a16:creationId xmlns:a16="http://schemas.microsoft.com/office/drawing/2014/main" id="{B6F8F947-19B3-4773-BF17-2DE81F37794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75" y="1340716"/>
            <a:ext cx="2585285" cy="190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https://www.ajskjern.dk/wp-content/uploads/2015/12/rynkeby-logo-produkt-300x200.png">
            <a:extLst>
              <a:ext uri="{FF2B5EF4-FFF2-40B4-BE49-F238E27FC236}">
                <a16:creationId xmlns:a16="http://schemas.microsoft.com/office/drawing/2014/main" id="{D1786420-C2F3-4381-97CA-4C1AC93EF3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53" y="1224395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korup-motion.dk/wwbilde/123440/123440.jpg?maxwidth=640&amp;maxheight=480">
            <a:extLst>
              <a:ext uri="{FF2B5EF4-FFF2-40B4-BE49-F238E27FC236}">
                <a16:creationId xmlns:a16="http://schemas.microsoft.com/office/drawing/2014/main" id="{D1C82F85-18C2-4985-B99E-E02B89EFA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23190" r="-20" b="26810"/>
          <a:stretch/>
        </p:blipFill>
        <p:spPr bwMode="auto">
          <a:xfrm>
            <a:off x="9104863" y="73890"/>
            <a:ext cx="28575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illedet indeholder sandsynligvis: 3 personer">
            <a:extLst>
              <a:ext uri="{FF2B5EF4-FFF2-40B4-BE49-F238E27FC236}">
                <a16:creationId xmlns:a16="http://schemas.microsoft.com/office/drawing/2014/main" id="{ACB78C44-5979-444A-BF30-77F9E2B8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75" y="3722185"/>
            <a:ext cx="3389664" cy="266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D96F68E2-CB02-4FDF-8302-4E119C446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8237" y="3722185"/>
            <a:ext cx="1993565" cy="2993395"/>
          </a:xfrm>
          <a:prstGeom prst="rect">
            <a:avLst/>
          </a:prstGeom>
        </p:spPr>
      </p:pic>
      <p:pic>
        <p:nvPicPr>
          <p:cNvPr id="13" name="Billede 12" descr="Ingen tilgængelig billedbeskrivelse.">
            <a:extLst>
              <a:ext uri="{FF2B5EF4-FFF2-40B4-BE49-F238E27FC236}">
                <a16:creationId xmlns:a16="http://schemas.microsoft.com/office/drawing/2014/main" id="{A987ABC4-9A38-4939-932B-6DEC951A6759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03" y="4849275"/>
            <a:ext cx="2633806" cy="1643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7128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AA10C46-D83A-4AD4-95A0-947D34D7E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36" y="291235"/>
            <a:ext cx="7409873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800" dirty="0"/>
              <a:t>Besøg udefra</a:t>
            </a:r>
            <a:r>
              <a:rPr lang="da-DK" dirty="0"/>
              <a:t> </a:t>
            </a:r>
          </a:p>
        </p:txBody>
      </p:sp>
      <p:pic>
        <p:nvPicPr>
          <p:cNvPr id="5" name="Pladsholder til indhold 4" descr="Billedet indeholder sandsynligvis: 2 personer">
            <a:extLst>
              <a:ext uri="{FF2B5EF4-FFF2-40B4-BE49-F238E27FC236}">
                <a16:creationId xmlns:a16="http://schemas.microsoft.com/office/drawing/2014/main" id="{7A758496-1693-4F03-A9A0-E6E3E22B3A8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745674"/>
            <a:ext cx="3011055" cy="202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attachments.office.net/owa/lbu%40sesg.dk/service.svc/s/GetAttachmentThumbnail?id=AAMkAGM1MTg0OTZjLTEwNjUtNDk3Yy1iOGQ3LWNhZGU3ZTE1MjQ3NgBGAAAAAAC2STEW1CRkQ7v6vukWW9vuBwBrGqISjnZfRppXcB5UbgbAAAAARfO8AAAeg%2B6VBYgISZDtnVkQG4CMAARW9mDNAAABEgAQAMUx17cJJN1EhlssnthuupA%3D&amp;token=eyJhbGciOiJSUzI1NiIsImtpZCI6IjMwODE3OUNFNUY0QjUyRTc4QjJEQjg5NjZCQUY0RUNDMzcyN0FFRUUiLCJ0eXAiOiJKV1QiLCJ4NXQiOiJNSUY1emw5TFV1ZUxMYmlXYTY5T3pEY25ydTQifQ.eyJvcmlnaW4iOiJodHRwczovL291dGxvb2sub2ZmaWNlLmNvbSIsInVjIjoiZjVlMGE5OTVmMmYyNGFiMmI4YjA0NzBjZGFhZTk5NDQiLCJzaWduaW5fc3RhdGUiOiJbXCJrbXNpXCJdIiwidmVyIjoiRXhjaGFuZ2UuQ2FsbGJhY2suVjEiLCJhcHBjdHhzZW5kZXIiOiJPd2FEb3dubG9hZEAxYjI5NDI3YS00ZWQzLTRmMGUtYTNmZi1jZWQxMzQyZjY0YWMiLCJpc3NyaW5nIjoiV1ciLCJhcHBjdHgiOiJ7XCJtc2V4Y2hwcm90XCI6XCJvd2FcIixcInB1aWRcIjpcIjExNTM5NzcwMjUwNjkyNzUzOTNcIixcInNjb3BlXCI6XCJPd2FEb3dubG9hZFwiLFwib2lkXCI6XCI3ZGFmMzYyZS1mMzQ2LTQwMGQtOGM0MS1iOWUwNmZmY2E0ODZcIixcInByaW1hcnlzaWRcIjpcIlMtMS01LTIxLTEyMDg4MTA1NTMtMzkzODc5NzkyMy0xMDgxOTMxNDY2LTM2OTE1MjBcIn0iLCJuYmYiOjE2MTA2MTgxMjcsImV4cCI6MTYxMDYxODcyNywiaXNzIjoiMDAwMDAwMDItMDAwMC0wZmYxLWNlMDAtMDAwMDAwMDAwMDAwQDFiMjk0MjdhLTRlZDMtNGYwZS1hM2ZmLWNlZDEzNDJmNjRhYyIsImF1ZCI6IjAwMDAwMDAyLTAwMDAtMGZmMS1jZTAwLTAwMDAwMDAwMDAwMC9hdHRhY2htZW50cy5vZmZpY2UubmV0QDFiMjk0MjdhLTRlZDMtNGYwZS1hM2ZmLWNlZDEzNDJmNjRhYyIsImhhcHAiOiJvd2EifQ.XHbXx9lyjTPfR7E0TCj2A5yuSayY3TJ9AN296SyGz7N1RYnBlub4UxruoRYa21ToMcLPu3T2PiPcoBbozDkLGPXrUNixJibFJTrQz5vnYfXb0BvPD04JC30aFidihoAR6rJ5DT-duN0lUxMsmnytv76KX6UYfoIBoum8Xe1MHOlFsQuW9BqrwMJYddfJz-FRvI2dHupc2bOKHiYauo4iyWvQ_0dFG28scW3kK6AaBUjBWzdBbSkwxxhqTdoA6v0patEx0swgSm12ewnOEIuVqxEt3OQsN1mK1cy-Okq32ht0CC4vsaO9n-ULecF_mp7wDD8fIQPLKLsCpM3qseByKg&amp;X-OWA-CANARY=uNw9WkYigEarj78sie7T76Bro_dyuNgYqWNUjWN-VkC4rwnG1Fil6i7juB1GivqaDK8cXYbhcGg.&amp;owa=outlook.office.com&amp;scriptVer=20210103002.06&amp;animation=true">
            <a:extLst>
              <a:ext uri="{FF2B5EF4-FFF2-40B4-BE49-F238E27FC236}">
                <a16:creationId xmlns:a16="http://schemas.microsoft.com/office/drawing/2014/main" id="{281651C3-EF68-492F-8D15-08257160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555049"/>
            <a:ext cx="3171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Ingen tilgængelig billedbeskrivelse.">
            <a:extLst>
              <a:ext uri="{FF2B5EF4-FFF2-40B4-BE49-F238E27FC236}">
                <a16:creationId xmlns:a16="http://schemas.microsoft.com/office/drawing/2014/main" id="{BE5C7C03-CB58-49A5-BCD3-D80981CA7B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36" y="3883718"/>
            <a:ext cx="4040263" cy="230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Billedforhåndsvisning">
            <a:extLst>
              <a:ext uri="{FF2B5EF4-FFF2-40B4-BE49-F238E27FC236}">
                <a16:creationId xmlns:a16="http://schemas.microsoft.com/office/drawing/2014/main" id="{C9A75F96-BDE3-40B9-A5D3-02ABC7BF0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883718"/>
            <a:ext cx="3380509" cy="26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04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891" y="1977581"/>
            <a:ext cx="3975277" cy="2233600"/>
          </a:xfr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AEEF"/>
                </a:solidFill>
              </a:rPr>
              <a:t>|</a:t>
            </a:r>
            <a:br>
              <a:rPr lang="da-DK" dirty="0">
                <a:solidFill>
                  <a:srgbClr val="00AEEF"/>
                </a:solidFill>
              </a:rPr>
            </a:br>
            <a:r>
              <a:rPr lang="da-DK" dirty="0">
                <a:solidFill>
                  <a:srgbClr val="00AEEF"/>
                </a:solidFill>
              </a:rPr>
              <a:t/>
            </a:r>
            <a:br>
              <a:rPr lang="da-DK" dirty="0">
                <a:solidFill>
                  <a:srgbClr val="00AEEF"/>
                </a:solidFill>
              </a:rPr>
            </a:br>
            <a:r>
              <a:rPr lang="da-DK" dirty="0">
                <a:solidFill>
                  <a:srgbClr val="00AEEF"/>
                </a:solidFill>
              </a:rPr>
              <a:t/>
            </a:r>
            <a:br>
              <a:rPr lang="da-DK" dirty="0">
                <a:solidFill>
                  <a:srgbClr val="00AEEF"/>
                </a:solidFill>
              </a:rPr>
            </a:br>
            <a:r>
              <a:rPr lang="da-DK" sz="5400" b="1" dirty="0"/>
              <a:t>Studieture –  1G – København– 3 dage </a:t>
            </a:r>
            <a:r>
              <a:rPr lang="da-DK" sz="5400" b="1" dirty="0">
                <a:solidFill>
                  <a:schemeClr val="bg1"/>
                </a:solidFill>
              </a:rPr>
              <a:t/>
            </a:r>
            <a:br>
              <a:rPr lang="da-DK" sz="5400" b="1" dirty="0">
                <a:solidFill>
                  <a:schemeClr val="bg1"/>
                </a:solidFill>
              </a:rPr>
            </a:br>
            <a:endParaRPr lang="da-DK" sz="5400" b="1" dirty="0">
              <a:solidFill>
                <a:schemeClr val="bg1"/>
              </a:solidFill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042" y="1904379"/>
            <a:ext cx="3229178" cy="2031073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5" y="3763357"/>
            <a:ext cx="3028950" cy="1514475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140" y="4520595"/>
            <a:ext cx="2143125" cy="214312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54" y="4442115"/>
            <a:ext cx="4093607" cy="2300087"/>
          </a:xfrm>
          <a:prstGeom prst="rect">
            <a:avLst/>
          </a:prstGeom>
        </p:spPr>
      </p:pic>
      <p:pic>
        <p:nvPicPr>
          <p:cNvPr id="11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969" y="78232"/>
            <a:ext cx="3448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8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915">
            <a:off x="3903635" y="1310322"/>
            <a:ext cx="3783624" cy="2462474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08938" y="6728615"/>
            <a:ext cx="10515600" cy="4351338"/>
          </a:xfrm>
        </p:spPr>
        <p:txBody>
          <a:bodyPr/>
          <a:lstStyle/>
          <a:p>
            <a:endParaRPr lang="da-DK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a-DK" sz="40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AEEF"/>
                </a:solidFill>
              </a:rPr>
              <a:t>|</a:t>
            </a:r>
            <a:r>
              <a:rPr lang="da-DK" sz="5400" b="1" dirty="0"/>
              <a:t>Studieture i 2 G   </a:t>
            </a:r>
            <a:r>
              <a:rPr lang="da-DK" sz="5400" b="1" dirty="0">
                <a:solidFill>
                  <a:schemeClr val="bg1"/>
                </a:solidFill>
              </a:rPr>
              <a:t/>
            </a:r>
            <a:br>
              <a:rPr lang="da-DK" sz="5400" b="1" dirty="0">
                <a:solidFill>
                  <a:schemeClr val="bg1"/>
                </a:solidFill>
              </a:rPr>
            </a:br>
            <a:endParaRPr lang="da-DK" sz="5400" b="1" dirty="0">
              <a:solidFill>
                <a:schemeClr val="bg1"/>
              </a:solidFill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598">
            <a:off x="922500" y="2547429"/>
            <a:ext cx="2987040" cy="218236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54" y="4529896"/>
            <a:ext cx="2466975" cy="184785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425919" y="6160649"/>
            <a:ext cx="368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MALAGA</a:t>
            </a:r>
            <a:r>
              <a:rPr lang="da-DK" sz="2400" b="1" dirty="0"/>
              <a:t>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47" y="2342323"/>
            <a:ext cx="4382140" cy="2916115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3" y="1590363"/>
            <a:ext cx="2169615" cy="1230419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8231864" y="1705837"/>
            <a:ext cx="330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Club La Santa</a:t>
            </a:r>
          </a:p>
        </p:txBody>
      </p:sp>
      <p:pic>
        <p:nvPicPr>
          <p:cNvPr id="1026" name="Picture 2" descr="Billedresultat for la santa spo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01" y="4706876"/>
            <a:ext cx="7143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25" y="125806"/>
            <a:ext cx="3448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632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00AEEF"/>
                </a:solidFill>
              </a:rPr>
              <a:t>|</a:t>
            </a:r>
            <a:r>
              <a:rPr lang="da-DK" sz="5400" b="1" dirty="0"/>
              <a:t>Det sociale  - fredagsbar</a:t>
            </a:r>
          </a:p>
        </p:txBody>
      </p:sp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01714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/>
          <a:srcRect l="14232" t="20274" r="15761" b="13541"/>
          <a:stretch/>
        </p:blipFill>
        <p:spPr>
          <a:xfrm>
            <a:off x="838200" y="1690688"/>
            <a:ext cx="9108832" cy="484163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28827" t="33573" r="37926" b="25561"/>
          <a:stretch/>
        </p:blipFill>
        <p:spPr>
          <a:xfrm>
            <a:off x="7027985" y="1450771"/>
            <a:ext cx="4325815" cy="2989385"/>
          </a:xfrm>
          <a:prstGeom prst="rect">
            <a:avLst/>
          </a:prstGeom>
        </p:spPr>
      </p:pic>
      <p:pic>
        <p:nvPicPr>
          <p:cNvPr id="7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25" y="125806"/>
            <a:ext cx="3448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81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00AEEF"/>
                </a:solidFill>
              </a:rPr>
              <a:t>|</a:t>
            </a:r>
            <a:r>
              <a:rPr lang="da-DK" sz="5400" b="1" dirty="0"/>
              <a:t>Det sociale  - HHX festerne 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02" t="27964" r="37397" b="13447"/>
          <a:stretch/>
        </p:blipFill>
        <p:spPr>
          <a:xfrm>
            <a:off x="1348151" y="1887415"/>
            <a:ext cx="4583726" cy="4338503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/>
          <a:srcRect l="28736" t="33895" r="39277" b="25721"/>
          <a:stretch/>
        </p:blipFill>
        <p:spPr>
          <a:xfrm>
            <a:off x="7338645" y="1690688"/>
            <a:ext cx="4161693" cy="2954216"/>
          </a:xfrm>
          <a:prstGeom prst="rect">
            <a:avLst/>
          </a:prstGeom>
        </p:spPr>
      </p:pic>
      <p:pic>
        <p:nvPicPr>
          <p:cNvPr id="7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25" y="125806"/>
            <a:ext cx="34480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96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DB055B6E-D163-4889-83FD-80C0C4CAA512}"/>
              </a:ext>
            </a:extLst>
          </p:cNvPr>
          <p:cNvSpPr txBox="1"/>
          <p:nvPr/>
        </p:nvSpPr>
        <p:spPr>
          <a:xfrm>
            <a:off x="271835" y="214328"/>
            <a:ext cx="3758557" cy="312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/>
              <a:t>MATEMATIK – ØKONOMI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Studieretningsfagene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Matematik</a:t>
            </a:r>
            <a:r>
              <a:rPr lang="en-US" dirty="0"/>
              <a:t> 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Virksomhedsøkonomi</a:t>
            </a:r>
            <a:r>
              <a:rPr lang="en-US" dirty="0"/>
              <a:t> A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Økonomiske</a:t>
            </a:r>
            <a:r>
              <a:rPr lang="en-US" dirty="0"/>
              <a:t> </a:t>
            </a:r>
            <a:r>
              <a:rPr lang="en-US" dirty="0" err="1"/>
              <a:t>modeller</a:t>
            </a:r>
            <a:r>
              <a:rPr lang="en-US" dirty="0"/>
              <a:t> og </a:t>
            </a:r>
            <a:r>
              <a:rPr lang="en-US" dirty="0" err="1"/>
              <a:t>analyser</a:t>
            </a:r>
            <a:r>
              <a:rPr lang="en-US" dirty="0"/>
              <a:t>.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Investeringer</a:t>
            </a:r>
            <a:r>
              <a:rPr lang="en-US" dirty="0"/>
              <a:t> og </a:t>
            </a:r>
            <a:r>
              <a:rPr lang="en-US" dirty="0" err="1"/>
              <a:t>budgetter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A05DA20-5435-4644-A8A2-1698AA27815B}"/>
              </a:ext>
            </a:extLst>
          </p:cNvPr>
          <p:cNvSpPr txBox="1"/>
          <p:nvPr/>
        </p:nvSpPr>
        <p:spPr>
          <a:xfrm>
            <a:off x="292938" y="3429000"/>
            <a:ext cx="3737455" cy="33855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a-DK" b="1" dirty="0"/>
              <a:t>SPORT EVENT MANAGEMENT</a:t>
            </a:r>
          </a:p>
          <a:p>
            <a:pPr>
              <a:spcAft>
                <a:spcPts val="600"/>
              </a:spcAft>
            </a:pPr>
            <a:endParaRPr lang="da-DK" dirty="0"/>
          </a:p>
          <a:p>
            <a:pPr>
              <a:spcAft>
                <a:spcPts val="600"/>
              </a:spcAft>
            </a:pPr>
            <a:r>
              <a:rPr lang="da-DK" dirty="0"/>
              <a:t>Studieretningsfagene er: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Afsætning A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Virksomhedsøkonomi A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Planlægger og udfører events, så som Skolefilmfestival og Skolernes motionsdag.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dirty="0"/>
              <a:t>Sports- og eventmarketing.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28E38A0-714A-4D3C-8E1D-A1D704EE8243}"/>
              </a:ext>
            </a:extLst>
          </p:cNvPr>
          <p:cNvSpPr txBox="1"/>
          <p:nvPr/>
        </p:nvSpPr>
        <p:spPr>
          <a:xfrm>
            <a:off x="4234374" y="3429000"/>
            <a:ext cx="3545060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CLASSIC</a:t>
            </a:r>
          </a:p>
          <a:p>
            <a:endParaRPr lang="da-DK" dirty="0"/>
          </a:p>
          <a:p>
            <a:r>
              <a:rPr lang="da-DK" dirty="0"/>
              <a:t>Studieretningsfagene er: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Afsætning  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Virksomhedsøkonomi 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Aktuelle og virkelighedsnære samfundsemner.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Virksomhedscases.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AB31C3C-38B0-45AA-AE58-C5FAC2669106}"/>
              </a:ext>
            </a:extLst>
          </p:cNvPr>
          <p:cNvSpPr txBox="1"/>
          <p:nvPr/>
        </p:nvSpPr>
        <p:spPr>
          <a:xfrm>
            <a:off x="8010585" y="3429000"/>
            <a:ext cx="3545060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INTERNATIONAL </a:t>
            </a:r>
          </a:p>
          <a:p>
            <a:endParaRPr lang="da-DK" dirty="0"/>
          </a:p>
          <a:p>
            <a:r>
              <a:rPr lang="da-DK" dirty="0"/>
              <a:t>Studieretningsfagene er: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Afsætning 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International Økonomi 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/>
          </a:p>
          <a:p>
            <a:pPr fontAlgn="base"/>
            <a:endParaRPr lang="da-DK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Internationalt marketings kampagner.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Globale perspektiver inddrages i undervisningen.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247C398-11D0-42DF-A74B-ABEC43F81AB5}"/>
              </a:ext>
            </a:extLst>
          </p:cNvPr>
          <p:cNvSpPr txBox="1"/>
          <p:nvPr/>
        </p:nvSpPr>
        <p:spPr>
          <a:xfrm>
            <a:off x="4216721" y="214327"/>
            <a:ext cx="3562713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INNOVATION OG IVÆRKSÆTTERI </a:t>
            </a:r>
          </a:p>
          <a:p>
            <a:endParaRPr lang="da-DK" dirty="0"/>
          </a:p>
          <a:p>
            <a:r>
              <a:rPr lang="da-DK" dirty="0"/>
              <a:t>Studieretningsfagene er: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Afsætning 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Innovation B</a:t>
            </a:r>
          </a:p>
          <a:p>
            <a:pPr fontAlgn="base"/>
            <a:endParaRPr lang="da-DK" dirty="0"/>
          </a:p>
          <a:p>
            <a:pPr fontAlgn="base"/>
            <a:endParaRPr lang="da-DK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Deltager i Young Enterprise med egen forretningsplan.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Ideudvikler nye produkter. </a:t>
            </a:r>
          </a:p>
          <a:p>
            <a:pPr fontAlgn="base"/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4712FF5D-91AB-42D6-815F-AD9DB16BB49C}"/>
              </a:ext>
            </a:extLst>
          </p:cNvPr>
          <p:cNvSpPr txBox="1"/>
          <p:nvPr/>
        </p:nvSpPr>
        <p:spPr>
          <a:xfrm>
            <a:off x="7992932" y="215294"/>
            <a:ext cx="3562713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41275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r>
              <a:rPr lang="da-DK" b="1" dirty="0"/>
              <a:t>SAMFUND OG ØKONOMI</a:t>
            </a:r>
          </a:p>
          <a:p>
            <a:endParaRPr lang="da-DK" b="1" dirty="0"/>
          </a:p>
          <a:p>
            <a:r>
              <a:rPr lang="da-DK" dirty="0"/>
              <a:t>Studieretningsfagene er: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Virksomhedsøkonomi 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International Økonomi A </a:t>
            </a:r>
          </a:p>
          <a:p>
            <a:pPr fontAlgn="base"/>
            <a:endParaRPr lang="da-DK" dirty="0"/>
          </a:p>
          <a:p>
            <a:pPr fontAlgn="base"/>
            <a:endParaRPr lang="da-DK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Fokus på økonomi, kultur, historie og politik.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a-DK" dirty="0"/>
              <a:t>FN’s verdensmål.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0435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4977E9-3BB3-4571-B019-DF84FA87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da-DK" sz="4800" b="1" dirty="0">
                <a:solidFill>
                  <a:prstClr val="white"/>
                </a:solidFill>
              </a:rPr>
              <a:t>HVOR KAN I MØDE OS IGEN?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0716559E-670F-4BD7-9E05-930639400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4182" y="38757"/>
            <a:ext cx="6414868" cy="4726745"/>
          </a:xfrm>
        </p:spPr>
        <p:txBody>
          <a:bodyPr>
            <a:normAutofit/>
          </a:bodyPr>
          <a:lstStyle/>
          <a:p>
            <a:endParaRPr lang="da-DK" sz="3200" dirty="0"/>
          </a:p>
          <a:p>
            <a:pPr marL="0" indent="0">
              <a:buNone/>
            </a:pPr>
            <a:r>
              <a:rPr lang="da-DK" sz="3200" dirty="0"/>
              <a:t>Åbent Hus – virtuelt: </a:t>
            </a:r>
          </a:p>
          <a:p>
            <a:pPr marL="0" indent="0">
              <a:buNone/>
            </a:pPr>
            <a:r>
              <a:rPr lang="da-DK" sz="3200" dirty="0"/>
              <a:t>Lørdag den 30/1 kl. 10-13</a:t>
            </a:r>
          </a:p>
          <a:p>
            <a:pPr marL="0" indent="0">
              <a:buNone/>
            </a:pPr>
            <a:endParaRPr lang="da-DK" sz="3200" dirty="0"/>
          </a:p>
          <a:p>
            <a:pPr marL="0" indent="0">
              <a:buNone/>
            </a:pPr>
            <a:endParaRPr lang="da-DK" sz="3200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D5C1ADD-1BC3-4DE6-AF1B-0F080AA67CBE}"/>
              </a:ext>
            </a:extLst>
          </p:cNvPr>
          <p:cNvPicPr/>
          <p:nvPr/>
        </p:nvPicPr>
        <p:blipFill rotWithShape="1">
          <a:blip r:embed="rId2"/>
          <a:srcRect l="44355" t="28511" r="21405" b="37442"/>
          <a:stretch/>
        </p:blipFill>
        <p:spPr bwMode="auto">
          <a:xfrm>
            <a:off x="5075257" y="1853894"/>
            <a:ext cx="4939811" cy="2740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BEB9CE6-DC02-4960-880F-16C07394FC3B}"/>
              </a:ext>
            </a:extLst>
          </p:cNvPr>
          <p:cNvSpPr/>
          <p:nvPr/>
        </p:nvSpPr>
        <p:spPr>
          <a:xfrm>
            <a:off x="7883484" y="5840300"/>
            <a:ext cx="393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3"/>
              </a:rPr>
              <a:t>https://sesg.dk/handelsgymnasiet-hhx/</a:t>
            </a:r>
            <a:r>
              <a:rPr lang="da-DK" dirty="0"/>
              <a:t>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7E4B1D1-07ED-4AC6-B630-BA4775C0B725}"/>
              </a:ext>
            </a:extLst>
          </p:cNvPr>
          <p:cNvSpPr txBox="1"/>
          <p:nvPr/>
        </p:nvSpPr>
        <p:spPr>
          <a:xfrm>
            <a:off x="5255594" y="5720973"/>
            <a:ext cx="244755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Besøg vores hjemmeside: </a:t>
            </a:r>
          </a:p>
        </p:txBody>
      </p:sp>
    </p:spTree>
    <p:extLst>
      <p:ext uri="{BB962C8B-B14F-4D97-AF65-F5344CB8AC3E}">
        <p14:creationId xmlns:p14="http://schemas.microsoft.com/office/powerpoint/2010/main" val="2489730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D9F4BD-CE82-42CE-998D-DF337592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604" y="1053042"/>
            <a:ext cx="4458424" cy="30683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 err="1">
                <a:solidFill>
                  <a:srgbClr val="FFFFFF"/>
                </a:solidFill>
              </a:rPr>
              <a:t>SoMe</a:t>
            </a:r>
            <a:r>
              <a:rPr lang="en-US" sz="88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301518F-934E-48DD-B863-0C32A0590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90" y="321734"/>
            <a:ext cx="4911770" cy="278553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dsholder til indhold 6">
            <a:extLst>
              <a:ext uri="{FF2B5EF4-FFF2-40B4-BE49-F238E27FC236}">
                <a16:creationId xmlns:a16="http://schemas.microsoft.com/office/drawing/2014/main" id="{FF28D2C4-6268-4B34-9922-9DCB040F44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6"/>
          <a:stretch/>
        </p:blipFill>
        <p:spPr>
          <a:xfrm>
            <a:off x="7093276" y="3750733"/>
            <a:ext cx="4161998" cy="279480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F99EC031-5C90-4BCC-A854-AE0477BDBD01}"/>
              </a:ext>
            </a:extLst>
          </p:cNvPr>
          <p:cNvSpPr/>
          <p:nvPr/>
        </p:nvSpPr>
        <p:spPr>
          <a:xfrm>
            <a:off x="8553735" y="2922602"/>
            <a:ext cx="1527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svendborghhx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56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3"/>
          <a:srcRect l="27119" t="23502" r="24456" b="2868"/>
          <a:stretch/>
        </p:blipFill>
        <p:spPr>
          <a:xfrm>
            <a:off x="2141951" y="283206"/>
            <a:ext cx="7690980" cy="65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person, udendørs, bygning, poserer&#10;&#10;Automatisk genereret beskrivelse">
            <a:extLst>
              <a:ext uri="{FF2B5EF4-FFF2-40B4-BE49-F238E27FC236}">
                <a16:creationId xmlns:a16="http://schemas.microsoft.com/office/drawing/2014/main" id="{3A9B169B-414D-478E-B4A1-FE3C20B64B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7800"/>
            <a:ext cx="4826000" cy="3187700"/>
          </a:xfrm>
          <a:prstGeom prst="rect">
            <a:avLst/>
          </a:prstGeom>
        </p:spPr>
      </p:pic>
      <p:pic>
        <p:nvPicPr>
          <p:cNvPr id="10" name="Billede 9" descr="Et billede, der indeholder græs, person, udendørs, personer&#10;&#10;Automatisk genereret beskrivelse">
            <a:extLst>
              <a:ext uri="{FF2B5EF4-FFF2-40B4-BE49-F238E27FC236}">
                <a16:creationId xmlns:a16="http://schemas.microsoft.com/office/drawing/2014/main" id="{0EF4D282-538D-4931-BF65-2CC9D6465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454400"/>
            <a:ext cx="4826000" cy="3187700"/>
          </a:xfrm>
          <a:prstGeom prst="rect">
            <a:avLst/>
          </a:prstGeom>
        </p:spPr>
      </p:pic>
      <p:pic>
        <p:nvPicPr>
          <p:cNvPr id="8" name="Billede 7" descr="Et billede, der indeholder person, bygning, udendørs, stående&#10;&#10;Automatisk genereret beskrivelse">
            <a:extLst>
              <a:ext uri="{FF2B5EF4-FFF2-40B4-BE49-F238E27FC236}">
                <a16:creationId xmlns:a16="http://schemas.microsoft.com/office/drawing/2014/main" id="{97CDF08F-808D-4003-B0AD-D73708AC2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177800"/>
            <a:ext cx="3860800" cy="25400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2806700"/>
            <a:ext cx="3860800" cy="2540000"/>
          </a:xfrm>
          <a:prstGeom prst="rect">
            <a:avLst/>
          </a:prstGeom>
        </p:spPr>
      </p:pic>
      <p:pic>
        <p:nvPicPr>
          <p:cNvPr id="6" name="Picture 2" descr="https://attachments.office.net/owa/lbu@sesg.dk/service.svc/s/GetAttachmentThumbnail?id=AAMkAGM1MTg0OTZjLTEwNjUtNDk3Yy1iOGQ3LWNhZGU3ZTE1MjQ3NgBGAAAAAAC2STEW1CRkQ7v6vukWW9vuBwBrGqISjnZfRppXcB5UbgbAAAAARfO6AAAeg%2B6VBYgISZDtnVkQG4CMAAMj6vDyAAABEgAQAD7Evy6HrA5Cl7CytNBgRyw%3D&amp;thumbnailType=2&amp;owa=outlook.office.com&amp;scriptVer=2019092206.10&amp;X-OWA-CANARY=g5s2OLu0iE65rTvXP6zDJxCqMH36RNcYcP2f1RWG9D9HfxGgblemgycpmG1D15gEuKdx0PT0pA8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MWIyOTQyN2EtNGVkMy00ZjBlLWEzZmYtY2VkMTM0MmY2NGFjIiwiaXNzcmluZyI6IldXIiwiYXBwY3R4Ijoie1wibXNleGNocHJvdFwiOlwib3dhXCIsXCJwcmltYXJ5c2lkXCI6XCJTLTEtNS0yMS0xMjA4ODEwNTUzLTM5Mzg3OTc5MjMtMTA4MTkzMTQ2Ni0zNjkxNTIwXCIsXCJwdWlkXCI6XCIxMTUzOTc3MDI1MDY5Mjc1MzkzXCIsXCJvaWRcIjpcIjdkYWYzNjJlLWYzNDYtNDAwZC04YzQxLWI5ZTA2ZmZjYTQ4NlwiLFwic2NvcGVcIjpcIk93YURvd25sb2FkXCJ9IiwibmJmIjoxNTY5Nzc0NTY2LCJleHAiOjE1Njk3NzUxNjYsImlzcyI6IjAwMDAwMDAyLTAwMDAtMGZmMS1jZTAwLTAwMDAwMDAwMDAwMEAxYjI5NDI3YS00ZWQzLTRmMGUtYTNmZi1jZWQxMzQyZjY0YWMiLCJhdWQiOiIwMDAwMDAwMi0wMDAwLTBmZjEtY2UwMC0wMDAwMDAwMDAwMDAvYXR0YWNobWVudHMub2ZmaWNlLm5ldEAxYjI5NDI3YS00ZWQzLTRmMGUtYTNmZi1jZWQxMzQyZjY0YWMifQ.IQCxTp2cIHtrZ7F0d0LxghUuxM2sSaIiJIRa1hgIr2KNb28XcqeAf142t_P_d-hPwue_yD6eZw2zyJ2ir_TKA4NCEWOaceChNMYj13LIbLGYlfToIwFlyHL5Jl0bfi9JHWh98Gos4PQOs0Mi-CNqy4dXBPUG6-Eu_EcXsSZlAoIBFVRyiHVYdQFoX83PKU6wa2sJEeXYsFJfHfpqjTWOWqC88DDMwMAFqeoKq49MuyrmEwwDhySVgVJ1RThy5T-GYzU1LK943cKgYHwtQgQn62nUiPh4rbdgGnc2RW8MTjo7sGUiThVvSWKTCl8fyJuVBfataVmhUPmi1sxjlgiKjQ&amp;animation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5435600"/>
            <a:ext cx="3860800" cy="1206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 descr="Et billede, der indeholder person, bygning, udendørs, stående&#10;&#10;Automatisk genereret beskrivelse">
            <a:extLst>
              <a:ext uri="{FF2B5EF4-FFF2-40B4-BE49-F238E27FC236}">
                <a16:creationId xmlns:a16="http://schemas.microsoft.com/office/drawing/2014/main" id="{F314CECB-6CC7-47B4-8F42-A70E022D9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177800"/>
            <a:ext cx="2933700" cy="4445000"/>
          </a:xfrm>
          <a:prstGeom prst="rect">
            <a:avLst/>
          </a:prstGeom>
        </p:spPr>
      </p:pic>
      <p:pic>
        <p:nvPicPr>
          <p:cNvPr id="4" name="Billede 3" descr="Et billede, der indeholder person, stående, bygning, poserer&#10;&#10;Automatisk genereret beskrivelse">
            <a:extLst>
              <a:ext uri="{FF2B5EF4-FFF2-40B4-BE49-F238E27FC236}">
                <a16:creationId xmlns:a16="http://schemas.microsoft.com/office/drawing/2014/main" id="{05BE8C68-7475-48D3-BE8D-611AEBFB0D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4711700"/>
            <a:ext cx="29337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4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ledresultat for gymnasiee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99235" cy="69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Økonomisk grundforløb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7074-89C0-4722-99A9-57CC5F1D26CC}" type="slidenum">
              <a:rPr lang="da-DK" smtClean="0"/>
              <a:t>5</a:t>
            </a:fld>
            <a:endParaRPr lang="da-DK"/>
          </a:p>
        </p:txBody>
      </p:sp>
      <p:sp>
        <p:nvSpPr>
          <p:cNvPr id="10" name="Rektangel 9"/>
          <p:cNvSpPr/>
          <p:nvPr/>
        </p:nvSpPr>
        <p:spPr>
          <a:xfrm>
            <a:off x="2509356" y="331341"/>
            <a:ext cx="7019299" cy="6339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Hvorfor?  </a:t>
            </a:r>
          </a:p>
        </p:txBody>
      </p:sp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1391478" y="1274959"/>
          <a:ext cx="9819861" cy="5446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19861">
                  <a:extLst>
                    <a:ext uri="{9D8B030D-6E8A-4147-A177-3AD203B41FA5}">
                      <a16:colId xmlns:a16="http://schemas.microsoft.com/office/drawing/2014/main" val="1184573155"/>
                    </a:ext>
                  </a:extLst>
                </a:gridCol>
              </a:tblGrid>
              <a:tr h="5446515">
                <a:tc>
                  <a:txBody>
                    <a:bodyPr/>
                    <a:lstStyle/>
                    <a:p>
                      <a:pPr marR="107950">
                        <a:spcBef>
                          <a:spcPts val="720"/>
                        </a:spcBef>
                        <a:spcAft>
                          <a:spcPts val="720"/>
                        </a:spcAft>
                      </a:pPr>
                      <a:r>
                        <a:rPr lang="da-DK" sz="1800" b="0" dirty="0">
                          <a:effectLst/>
                        </a:rPr>
                        <a:t>    </a:t>
                      </a: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33691"/>
                  </a:ext>
                </a:extLst>
              </a:tr>
            </a:tbl>
          </a:graphicData>
        </a:graphic>
      </p:graphicFrame>
      <p:pic>
        <p:nvPicPr>
          <p:cNvPr id="7" name="Billede 6"/>
          <p:cNvPicPr/>
          <p:nvPr/>
        </p:nvPicPr>
        <p:blipFill rotWithShape="1">
          <a:blip r:embed="rId3"/>
          <a:srcRect l="26769" t="40413" r="31988" b="24710"/>
          <a:stretch/>
        </p:blipFill>
        <p:spPr bwMode="auto">
          <a:xfrm>
            <a:off x="1556113" y="1399752"/>
            <a:ext cx="2524125" cy="1200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lede 7"/>
          <p:cNvPicPr/>
          <p:nvPr/>
        </p:nvPicPr>
        <p:blipFill rotWithShape="1">
          <a:blip r:embed="rId4"/>
          <a:srcRect l="35952" t="25189" r="47396" b="63462"/>
          <a:stretch/>
        </p:blipFill>
        <p:spPr bwMode="auto">
          <a:xfrm>
            <a:off x="6772275" y="1475169"/>
            <a:ext cx="3676650" cy="1408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lede 8"/>
          <p:cNvPicPr/>
          <p:nvPr/>
        </p:nvPicPr>
        <p:blipFill rotWithShape="1">
          <a:blip r:embed="rId5"/>
          <a:srcRect l="36574" t="45673" r="54555" b="41871"/>
          <a:stretch/>
        </p:blipFill>
        <p:spPr bwMode="auto">
          <a:xfrm>
            <a:off x="1556113" y="4121288"/>
            <a:ext cx="2800350" cy="22104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Billede 11"/>
          <p:cNvPicPr/>
          <p:nvPr/>
        </p:nvPicPr>
        <p:blipFill rotWithShape="1">
          <a:blip r:embed="rId6"/>
          <a:srcRect l="50602" t="24843" r="30060" b="53626"/>
          <a:stretch/>
        </p:blipFill>
        <p:spPr bwMode="auto">
          <a:xfrm>
            <a:off x="6862615" y="3006601"/>
            <a:ext cx="3586310" cy="1998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Billede 12"/>
          <p:cNvPicPr/>
          <p:nvPr/>
        </p:nvPicPr>
        <p:blipFill rotWithShape="1">
          <a:blip r:embed="rId7"/>
          <a:srcRect l="7120" t="29443" r="32201" b="51668"/>
          <a:stretch/>
        </p:blipFill>
        <p:spPr bwMode="auto">
          <a:xfrm>
            <a:off x="4512973" y="4530118"/>
            <a:ext cx="5214634" cy="1441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Billede 13"/>
          <p:cNvPicPr/>
          <p:nvPr/>
        </p:nvPicPr>
        <p:blipFill rotWithShape="1">
          <a:blip r:embed="rId8"/>
          <a:srcRect l="5914" t="48994" r="35412" b="19173"/>
          <a:stretch/>
        </p:blipFill>
        <p:spPr bwMode="auto">
          <a:xfrm>
            <a:off x="2395639" y="2611807"/>
            <a:ext cx="4724651" cy="1805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655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ledresultat for gymnasiee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08" y="0"/>
            <a:ext cx="12296510" cy="68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Økonomisk grundforløb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7074-89C0-4722-99A9-57CC5F1D26CC}" type="slidenum">
              <a:rPr lang="da-DK" smtClean="0"/>
              <a:t>6</a:t>
            </a:fld>
            <a:endParaRPr lang="da-DK"/>
          </a:p>
        </p:txBody>
      </p:sp>
      <p:sp>
        <p:nvSpPr>
          <p:cNvPr id="10" name="Rektangel 9"/>
          <p:cNvSpPr/>
          <p:nvPr/>
        </p:nvSpPr>
        <p:spPr>
          <a:xfrm>
            <a:off x="2354436" y="266169"/>
            <a:ext cx="7019299" cy="6339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b="1" dirty="0">
                <a:solidFill>
                  <a:schemeClr val="bg1"/>
                </a:solidFill>
              </a:rPr>
              <a:t>Når den unge flytter hjemmefra</a:t>
            </a:r>
            <a:endParaRPr lang="da-DK" sz="21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0" y="1033670"/>
          <a:ext cx="12191999" cy="7463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184573155"/>
                    </a:ext>
                  </a:extLst>
                </a:gridCol>
              </a:tblGrid>
              <a:tr h="7463574">
                <a:tc>
                  <a:txBody>
                    <a:bodyPr/>
                    <a:lstStyle/>
                    <a:p>
                      <a:pPr marL="0" marR="107950" indent="0">
                        <a:spcBef>
                          <a:spcPts val="720"/>
                        </a:spcBef>
                        <a:spcAft>
                          <a:spcPts val="720"/>
                        </a:spcAft>
                        <a:buFont typeface="Arial" panose="020B0604020202020204" pitchFamily="34" charset="0"/>
                        <a:buNone/>
                      </a:pPr>
                      <a:endParaRPr lang="da-DK" sz="3200" b="0" baseline="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33691"/>
                  </a:ext>
                </a:extLst>
              </a:tr>
            </a:tbl>
          </a:graphicData>
        </a:graphic>
      </p:graphicFrame>
      <p:pic>
        <p:nvPicPr>
          <p:cNvPr id="2" name="Billede 1">
            <a:extLst>
              <a:ext uri="{FF2B5EF4-FFF2-40B4-BE49-F238E27FC236}">
                <a16:creationId xmlns:a16="http://schemas.microsoft.com/office/drawing/2014/main" id="{7F4F7DCF-CA7D-4BC5-B906-A474F127F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" t="39029" r="43261" b="20179"/>
          <a:stretch/>
        </p:blipFill>
        <p:spPr>
          <a:xfrm>
            <a:off x="609600" y="1199513"/>
            <a:ext cx="6453809" cy="279620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FE30C80-C011-46E5-BDE4-1BDAD048D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79" t="9643" r="19311" b="42217"/>
          <a:stretch/>
        </p:blipFill>
        <p:spPr>
          <a:xfrm>
            <a:off x="7296409" y="3429000"/>
            <a:ext cx="4536694" cy="329988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B79E3FB-DFB6-43A2-8737-1C67A9F2EAB4}"/>
              </a:ext>
            </a:extLst>
          </p:cNvPr>
          <p:cNvSpPr txBox="1"/>
          <p:nvPr/>
        </p:nvSpPr>
        <p:spPr>
          <a:xfrm>
            <a:off x="980661" y="4638261"/>
            <a:ext cx="4797287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800" b="1" dirty="0">
                <a:solidFill>
                  <a:schemeClr val="bg1"/>
                </a:solidFill>
              </a:rPr>
              <a:t>BUDGETTER</a:t>
            </a:r>
          </a:p>
        </p:txBody>
      </p:sp>
    </p:spTree>
    <p:extLst>
      <p:ext uri="{BB962C8B-B14F-4D97-AF65-F5344CB8AC3E}">
        <p14:creationId xmlns:p14="http://schemas.microsoft.com/office/powerpoint/2010/main" val="387172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ledresultat for gymnasiee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08" y="0"/>
            <a:ext cx="12296510" cy="68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Økonomisk grundforløb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A7074-89C0-4722-99A9-57CC5F1D26C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354436" y="266169"/>
            <a:ext cx="7019299" cy="6339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Når den unge flytter hjemmefra</a:t>
            </a:r>
            <a:endParaRPr kumimoji="0" lang="da-DK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0" y="1033670"/>
          <a:ext cx="12191999" cy="7463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184573155"/>
                    </a:ext>
                  </a:extLst>
                </a:gridCol>
              </a:tblGrid>
              <a:tr h="7463574">
                <a:tc>
                  <a:txBody>
                    <a:bodyPr/>
                    <a:lstStyle/>
                    <a:p>
                      <a:pPr marL="0" marR="107950" indent="0">
                        <a:spcBef>
                          <a:spcPts val="720"/>
                        </a:spcBef>
                        <a:spcAft>
                          <a:spcPts val="720"/>
                        </a:spcAft>
                        <a:buFont typeface="Arial" panose="020B0604020202020204" pitchFamily="34" charset="0"/>
                        <a:buNone/>
                      </a:pPr>
                      <a:endParaRPr lang="da-DK" sz="3200" b="0" baseline="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33691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CB79E3FB-DFB6-43A2-8737-1C67A9F2EAB4}"/>
              </a:ext>
            </a:extLst>
          </p:cNvPr>
          <p:cNvSpPr txBox="1"/>
          <p:nvPr/>
        </p:nvSpPr>
        <p:spPr>
          <a:xfrm>
            <a:off x="293204" y="4584137"/>
            <a:ext cx="4797287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4800" b="1" dirty="0">
                <a:solidFill>
                  <a:prstClr val="white"/>
                </a:solidFill>
                <a:latin typeface="Calibri" panose="020F0502020204030204"/>
              </a:rPr>
              <a:t>Når budgettet ikke holder!</a:t>
            </a:r>
            <a:endParaRPr kumimoji="0" lang="da-DK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A104FFB-7661-48E3-89F3-08576086D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96" t="36515" r="17717" b="17475"/>
          <a:stretch/>
        </p:blipFill>
        <p:spPr>
          <a:xfrm>
            <a:off x="293204" y="1166285"/>
            <a:ext cx="4704522" cy="315382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2CBF789-3D97-49E7-AF36-D9F7BFF5F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022" t="24722" r="23116" b="29268"/>
          <a:stretch/>
        </p:blipFill>
        <p:spPr>
          <a:xfrm>
            <a:off x="5343895" y="1166285"/>
            <a:ext cx="3667584" cy="288696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587E7F5-289F-452E-90AD-D1BAA2627C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30" t="44441" r="19566" b="11866"/>
          <a:stretch/>
        </p:blipFill>
        <p:spPr>
          <a:xfrm>
            <a:off x="7396369" y="3938029"/>
            <a:ext cx="4426227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0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73412D4-BCBE-4A66-B276-9DFDCAA30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D06D8-C8BC-4A26-9C24-D5237701369F}" type="datetime5">
              <a:rPr lang="da-DK" smtClean="0"/>
              <a:t>januar 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0175B18A-165F-40E4-9373-A849251F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Virksomhedsøkonomi B og A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2165E4C-A40D-4290-8BA9-96AE0F0C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7074-89C0-4722-99A9-57CC5F1D26CC}" type="slidenum">
              <a:rPr lang="da-DK" smtClean="0"/>
              <a:t>8</a:t>
            </a:fld>
            <a:endParaRPr lang="da-D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351E3D-CF52-420F-8A68-48F0D527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9538"/>
            <a:ext cx="9525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5EC9D5D-9281-45E8-A420-F8A609BC5F9C}"/>
              </a:ext>
            </a:extLst>
          </p:cNvPr>
          <p:cNvSpPr/>
          <p:nvPr/>
        </p:nvSpPr>
        <p:spPr>
          <a:xfrm>
            <a:off x="2865120" y="18595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>
                <a:solidFill>
                  <a:srgbClr val="333333"/>
                </a:solidFill>
                <a:latin typeface="arial" panose="020B0604020202020204" pitchFamily="34" charset="0"/>
              </a:rPr>
              <a:t>Tal fra Finansrådet viser, at en del danske unge gældsætter sig tidligt. Danske unge i alderen 18-29 år har således i gennemsnit en gæld på knap 41.000 kr. Tallet omfatter ikke gæld til ejerbolig. Gælden er stigende med alderen, som figuren viser.</a:t>
            </a:r>
          </a:p>
          <a:p>
            <a:r>
              <a:rPr lang="da-DK" dirty="0">
                <a:solidFill>
                  <a:srgbClr val="333333"/>
                </a:solidFill>
                <a:latin typeface="arial" panose="020B0604020202020204" pitchFamily="34" charset="0"/>
              </a:rPr>
              <a:t/>
            </a:r>
            <a:br>
              <a:rPr lang="da-DK" dirty="0">
                <a:solidFill>
                  <a:srgbClr val="333333"/>
                </a:solidFill>
                <a:latin typeface="arial" panose="020B0604020202020204" pitchFamily="34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93190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ledresultat for gymnasieele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08" y="0"/>
            <a:ext cx="12296510" cy="68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Økonomisk grundforløb</a:t>
            </a: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A7074-89C0-4722-99A9-57CC5F1D26C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2354436" y="266169"/>
            <a:ext cx="7019299" cy="63394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3600" b="1" dirty="0">
                <a:solidFill>
                  <a:prstClr val="white"/>
                </a:solidFill>
                <a:latin typeface="Calibri" panose="020F0502020204030204"/>
              </a:rPr>
              <a:t>Forsikringer</a:t>
            </a:r>
            <a:endParaRPr kumimoji="0" lang="da-DK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0" y="1033670"/>
          <a:ext cx="12191999" cy="7463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1184573155"/>
                    </a:ext>
                  </a:extLst>
                </a:gridCol>
              </a:tblGrid>
              <a:tr h="7463574">
                <a:tc>
                  <a:txBody>
                    <a:bodyPr/>
                    <a:lstStyle/>
                    <a:p>
                      <a:pPr marL="0" marR="107950" indent="0">
                        <a:spcBef>
                          <a:spcPts val="720"/>
                        </a:spcBef>
                        <a:spcAft>
                          <a:spcPts val="720"/>
                        </a:spcAft>
                        <a:buFont typeface="Arial" panose="020B0604020202020204" pitchFamily="34" charset="0"/>
                        <a:buNone/>
                      </a:pPr>
                      <a:endParaRPr lang="da-DK" sz="3200" b="0" baseline="0" dirty="0"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33691"/>
                  </a:ext>
                </a:extLst>
              </a:tr>
            </a:tbl>
          </a:graphicData>
        </a:graphic>
      </p:graphicFrame>
      <p:pic>
        <p:nvPicPr>
          <p:cNvPr id="5" name="Billede 4" descr="Et billede, der indeholder kvinde&#10;&#10;Automatisk genereret beskrivelse">
            <a:extLst>
              <a:ext uri="{FF2B5EF4-FFF2-40B4-BE49-F238E27FC236}">
                <a16:creationId xmlns:a16="http://schemas.microsoft.com/office/drawing/2014/main" id="{0B702BD9-CA53-4ADD-8FFB-A664F3980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00" y="1219411"/>
            <a:ext cx="3689207" cy="2080380"/>
          </a:xfrm>
          <a:prstGeom prst="rect">
            <a:avLst/>
          </a:prstGeom>
        </p:spPr>
      </p:pic>
      <p:pic>
        <p:nvPicPr>
          <p:cNvPr id="13" name="Billede 1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6D250E7-EA6B-4788-A733-2AABDD87F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93" y="1356135"/>
            <a:ext cx="3689207" cy="2072865"/>
          </a:xfrm>
          <a:prstGeom prst="rect">
            <a:avLst/>
          </a:prstGeom>
        </p:spPr>
      </p:pic>
      <p:pic>
        <p:nvPicPr>
          <p:cNvPr id="15" name="Billede 1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3EF6CD8-A976-43C2-93E8-08E86565B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15" y="1532835"/>
            <a:ext cx="2114550" cy="2162175"/>
          </a:xfrm>
          <a:prstGeom prst="rect">
            <a:avLst/>
          </a:prstGeom>
        </p:spPr>
      </p:pic>
      <p:pic>
        <p:nvPicPr>
          <p:cNvPr id="17" name="Billede 16" descr="Et billede, der indeholder bord, sidder&#10;&#10;Automatisk genereret beskrivelse">
            <a:extLst>
              <a:ext uri="{FF2B5EF4-FFF2-40B4-BE49-F238E27FC236}">
                <a16:creationId xmlns:a16="http://schemas.microsoft.com/office/drawing/2014/main" id="{5ABFE7D6-E0DE-4A37-B6A5-A98319DC3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75" y="4154143"/>
            <a:ext cx="2619375" cy="1743075"/>
          </a:xfrm>
          <a:prstGeom prst="rect">
            <a:avLst/>
          </a:prstGeom>
        </p:spPr>
      </p:pic>
      <p:pic>
        <p:nvPicPr>
          <p:cNvPr id="20" name="Billede 19" descr="Et billede, der indeholder kniv&#10;&#10;Automatisk genereret beskrivelse">
            <a:extLst>
              <a:ext uri="{FF2B5EF4-FFF2-40B4-BE49-F238E27FC236}">
                <a16:creationId xmlns:a16="http://schemas.microsoft.com/office/drawing/2014/main" id="{D10AE382-9345-46C8-82A5-33B7FF499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25" y="4092575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8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Varm blå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</TotalTime>
  <Words>884</Words>
  <Application>Microsoft Office PowerPoint</Application>
  <PresentationFormat>Widescreen</PresentationFormat>
  <Paragraphs>246</Paragraphs>
  <Slides>40</Slides>
  <Notes>10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40</vt:i4>
      </vt:variant>
    </vt:vector>
  </HeadingPairs>
  <TitlesOfParts>
    <vt:vector size="53" baseType="lpstr">
      <vt:lpstr>Arial</vt:lpstr>
      <vt:lpstr>Arial</vt:lpstr>
      <vt:lpstr>Avenir</vt:lpstr>
      <vt:lpstr>Calibri</vt:lpstr>
      <vt:lpstr>Calibri Light</vt:lpstr>
      <vt:lpstr>Impact</vt:lpstr>
      <vt:lpstr>Nunito</vt:lpstr>
      <vt:lpstr>Tw Cen MT</vt:lpstr>
      <vt:lpstr>Office-tema</vt:lpstr>
      <vt:lpstr>1_Office-tema</vt:lpstr>
      <vt:lpstr>Kontortema</vt:lpstr>
      <vt:lpstr>2_Office-tema</vt:lpstr>
      <vt:lpstr>3_Office-tema</vt:lpstr>
      <vt:lpstr>PowerPoint-præsentation</vt:lpstr>
      <vt:lpstr>PowerPoint-præsentation</vt:lpstr>
      <vt:lpstr>|GYMNASIALE UDDANNELSER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PBL ulighed </vt:lpstr>
      <vt:lpstr>Hvordan ulighed i et samfund måles. </vt:lpstr>
      <vt:lpstr>Analyser, med udgangspunkt i kilder og teori, sammenhængen mellem et lands velfærdsmodel og graden af ulighed</vt:lpstr>
      <vt:lpstr>Sticks’n’ Sushi</vt:lpstr>
      <vt:lpstr>Indtjeningsevne </vt:lpstr>
      <vt:lpstr>Vækstmuligheder: </vt:lpstr>
      <vt:lpstr>PowerPoint-præsentation</vt:lpstr>
      <vt:lpstr>Formulering af budskab i markedsføringen?</vt:lpstr>
      <vt:lpstr>Opinionsleder? </vt:lpstr>
      <vt:lpstr>Promotionsformer </vt:lpstr>
      <vt:lpstr>PowerPoint-præsentation</vt:lpstr>
      <vt:lpstr>PowerPoint-præsentation</vt:lpstr>
      <vt:lpstr>PowerPoint-præsentation</vt:lpstr>
      <vt:lpstr>PowerPoint-præsentation</vt:lpstr>
      <vt:lpstr>Innovation </vt:lpstr>
      <vt:lpstr>Uddannelse i Virkeligheden</vt:lpstr>
      <vt:lpstr>Samarbejde med Danske Bank</vt:lpstr>
      <vt:lpstr>Fase 1: Efterår 2018   Uddannelse af vores elever i Danske Bank</vt:lpstr>
      <vt:lpstr>Fase 2:  Forår 2019  Testforløb i fire 8. klasser på Rantzausminde skole</vt:lpstr>
      <vt:lpstr>PowerPoint-præsentation</vt:lpstr>
      <vt:lpstr>PowerPoint-præsentation</vt:lpstr>
      <vt:lpstr>Besøg udefra </vt:lpstr>
      <vt:lpstr>|   Studieture –  1G – København– 3 dage  </vt:lpstr>
      <vt:lpstr>|Studieture i 2 G    </vt:lpstr>
      <vt:lpstr>|Det sociale  - fredagsbar</vt:lpstr>
      <vt:lpstr>|Det sociale  - HHX festerne </vt:lpstr>
      <vt:lpstr>PowerPoint-præsentation</vt:lpstr>
      <vt:lpstr>HVOR KAN I MØDE OS IGEN?</vt:lpstr>
      <vt:lpstr>SoMe 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Christina Fisch-Thomsen (CHFT - Lektor - SK - SESG)</dc:creator>
  <cp:lastModifiedBy>Lars Buch (LBU - Lektor - SK - SESG)</cp:lastModifiedBy>
  <cp:revision>38</cp:revision>
  <cp:lastPrinted>2021-01-15T08:00:09Z</cp:lastPrinted>
  <dcterms:created xsi:type="dcterms:W3CDTF">2020-12-02T15:48:19Z</dcterms:created>
  <dcterms:modified xsi:type="dcterms:W3CDTF">2021-01-15T10:00:46Z</dcterms:modified>
</cp:coreProperties>
</file>