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38" r:id="rId1"/>
  </p:sldMasterIdLst>
  <p:notesMasterIdLst>
    <p:notesMasterId r:id="rId24"/>
  </p:notesMasterIdLst>
  <p:sldIdLst>
    <p:sldId id="256" r:id="rId2"/>
    <p:sldId id="257" r:id="rId3"/>
    <p:sldId id="294" r:id="rId4"/>
    <p:sldId id="258" r:id="rId5"/>
    <p:sldId id="259" r:id="rId6"/>
    <p:sldId id="266" r:id="rId7"/>
    <p:sldId id="304" r:id="rId8"/>
    <p:sldId id="301" r:id="rId9"/>
    <p:sldId id="274" r:id="rId10"/>
    <p:sldId id="302" r:id="rId11"/>
    <p:sldId id="316" r:id="rId12"/>
    <p:sldId id="263" r:id="rId13"/>
    <p:sldId id="281" r:id="rId14"/>
    <p:sldId id="271" r:id="rId15"/>
    <p:sldId id="279" r:id="rId16"/>
    <p:sldId id="278" r:id="rId17"/>
    <p:sldId id="305" r:id="rId18"/>
    <p:sldId id="261" r:id="rId19"/>
    <p:sldId id="314" r:id="rId20"/>
    <p:sldId id="315" r:id="rId21"/>
    <p:sldId id="303" r:id="rId22"/>
    <p:sldId id="267" r:id="rId2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arin Margrethe Andersen" initials="KMA" lastIdx="1" clrIdx="0">
    <p:extLst>
      <p:ext uri="{19B8F6BF-5375-455C-9EA6-DF929625EA0E}">
        <p15:presenceInfo xmlns:p15="http://schemas.microsoft.com/office/powerpoint/2012/main" userId="S::kan@vucfyn.dk::694bd1e2-f3cd-4ff8-96dd-adf5125122f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279" autoAdjust="0"/>
    <p:restoredTop sz="94660"/>
  </p:normalViewPr>
  <p:slideViewPr>
    <p:cSldViewPr snapToGrid="0">
      <p:cViewPr varScale="1">
        <p:scale>
          <a:sx n="61" d="100"/>
          <a:sy n="61" d="100"/>
        </p:scale>
        <p:origin x="7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AA793F-898B-48AD-9189-36E91F11B564}" type="datetimeFigureOut">
              <a:rPr lang="da-DK" smtClean="0"/>
              <a:t>14-01-2021</a:t>
            </a:fld>
            <a:endParaRPr lang="da-DK"/>
          </a:p>
        </p:txBody>
      </p:sp>
      <p:sp>
        <p:nvSpPr>
          <p:cNvPr id="4" name="Pladsholder til slidebille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a-DK"/>
          </a:p>
        </p:txBody>
      </p:sp>
      <p:sp>
        <p:nvSpPr>
          <p:cNvPr id="5" name="Pladsholder til no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FD717C-0BCC-4A4D-9F91-50E8BFFB1C98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6286028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Pladsholder til diasbillede 1">
            <a:extLst>
              <a:ext uri="{FF2B5EF4-FFF2-40B4-BE49-F238E27FC236}">
                <a16:creationId xmlns:a16="http://schemas.microsoft.com/office/drawing/2014/main" id="{D575C395-EC82-4BE0-86A8-E5D54A52548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3" name="Pladsholder til noter 2">
            <a:extLst>
              <a:ext uri="{FF2B5EF4-FFF2-40B4-BE49-F238E27FC236}">
                <a16:creationId xmlns:a16="http://schemas.microsoft.com/office/drawing/2014/main" id="{7FC28D3F-D070-496D-BCFA-D34EE24E00A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a-DK" altLang="da-DK"/>
          </a:p>
        </p:txBody>
      </p:sp>
      <p:sp>
        <p:nvSpPr>
          <p:cNvPr id="15364" name="Pladsholder til diasnummer 3">
            <a:extLst>
              <a:ext uri="{FF2B5EF4-FFF2-40B4-BE49-F238E27FC236}">
                <a16:creationId xmlns:a16="http://schemas.microsoft.com/office/drawing/2014/main" id="{90850334-7643-4E78-AAA7-89B892C2610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76CCB6B-4506-42EB-8454-FF0901AB06C5}" type="slidenum">
              <a:rPr lang="da-DK" altLang="da-DK" smtClean="0">
                <a:latin typeface="Tahoma" panose="020B0604030504040204" pitchFamily="34" charset="0"/>
              </a:rPr>
              <a:pPr>
                <a:spcBef>
                  <a:spcPct val="0"/>
                </a:spcBef>
              </a:pPr>
              <a:t>10</a:t>
            </a:fld>
            <a:endParaRPr lang="da-DK" altLang="da-DK">
              <a:latin typeface="Tahoma" panose="020B060403050404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Pladsholder til slidebillede 1">
            <a:extLst>
              <a:ext uri="{FF2B5EF4-FFF2-40B4-BE49-F238E27FC236}">
                <a16:creationId xmlns:a16="http://schemas.microsoft.com/office/drawing/2014/main" id="{97E99A1A-0144-4067-87AF-5D5F30E637F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Pladsholder til noter 2">
            <a:extLst>
              <a:ext uri="{FF2B5EF4-FFF2-40B4-BE49-F238E27FC236}">
                <a16:creationId xmlns:a16="http://schemas.microsoft.com/office/drawing/2014/main" id="{A3EB81B8-1C2C-48BD-9297-6111AE13197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da-DK" altLang="da-DK"/>
          </a:p>
        </p:txBody>
      </p:sp>
      <p:sp>
        <p:nvSpPr>
          <p:cNvPr id="24580" name="Pladsholder til slidenummer 3">
            <a:extLst>
              <a:ext uri="{FF2B5EF4-FFF2-40B4-BE49-F238E27FC236}">
                <a16:creationId xmlns:a16="http://schemas.microsoft.com/office/drawing/2014/main" id="{C5B46DF4-1697-455B-A65C-7DEB603DB00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fld id="{1AAF06B0-BCF1-4D81-B97A-23FAF74FD102}" type="slidenum">
              <a:rPr lang="da-DK" altLang="da-DK" smtClean="0"/>
              <a:pPr/>
              <a:t>13</a:t>
            </a:fld>
            <a:endParaRPr lang="da-DK" altLang="da-DK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Pladsholder til slidebillede 1">
            <a:extLst>
              <a:ext uri="{FF2B5EF4-FFF2-40B4-BE49-F238E27FC236}">
                <a16:creationId xmlns:a16="http://schemas.microsoft.com/office/drawing/2014/main" id="{F73F5C76-857A-4C31-A4C8-6AF3E653028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Pladsholder til noter 2">
            <a:extLst>
              <a:ext uri="{FF2B5EF4-FFF2-40B4-BE49-F238E27FC236}">
                <a16:creationId xmlns:a16="http://schemas.microsoft.com/office/drawing/2014/main" id="{A843A995-1C08-4859-B8C7-9E5451E6EC9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da-DK" altLang="da-DK"/>
          </a:p>
        </p:txBody>
      </p:sp>
      <p:sp>
        <p:nvSpPr>
          <p:cNvPr id="27652" name="Pladsholder til slidenummer 3">
            <a:extLst>
              <a:ext uri="{FF2B5EF4-FFF2-40B4-BE49-F238E27FC236}">
                <a16:creationId xmlns:a16="http://schemas.microsoft.com/office/drawing/2014/main" id="{02A7FC7A-0E96-44F0-A83E-1EC0C2D7CD9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fld id="{5A2CECC3-E9AF-4FE5-9646-0735769F695F}" type="slidenum">
              <a:rPr lang="da-DK" altLang="da-DK" smtClean="0"/>
              <a:pPr/>
              <a:t>14</a:t>
            </a:fld>
            <a:endParaRPr lang="da-DK" altLang="da-DK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da-DK"/>
              <a:t>Klik for at redigere i master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a-DK"/>
              <a:t>Klik for at redigere undertiteltypografien i masteren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643D7-29D9-4BB0-BB0E-362735101C88}" type="datetimeFigureOut">
              <a:rPr lang="da-DK" smtClean="0"/>
              <a:t>14-01-2021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5E6E5-241B-42AD-AEE8-A84969742C35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4896720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og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da-DK"/>
              <a:t>Klik for at redigere i master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Rediger typografien i masterens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643D7-29D9-4BB0-BB0E-362735101C88}" type="datetimeFigureOut">
              <a:rPr lang="da-DK" smtClean="0"/>
              <a:t>14-01-2021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5E6E5-241B-42AD-AEE8-A84969742C35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6005156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da-DK"/>
              <a:t>Klik for at redigere i master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da-DK"/>
              <a:t>Rediger typografien i masterens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Rediger typografien i masterens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643D7-29D9-4BB0-BB0E-362735101C88}" type="datetimeFigureOut">
              <a:rPr lang="da-DK" smtClean="0"/>
              <a:t>14-01-2021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5E6E5-241B-42AD-AEE8-A84969742C35}" type="slidenum">
              <a:rPr lang="da-DK" smtClean="0"/>
              <a:t>‹nr.›</a:t>
            </a:fld>
            <a:endParaRPr lang="da-DK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9832886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vnek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da-DK"/>
              <a:t>Klik for at redigere i master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Rediger typografien i masterens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643D7-29D9-4BB0-BB0E-362735101C88}" type="datetimeFigureOut">
              <a:rPr lang="da-DK" smtClean="0"/>
              <a:t>14-01-2021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5E6E5-241B-42AD-AEE8-A84969742C35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851853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ort med citat og nav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da-DK"/>
              <a:t>Klik for at redigere i master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da-DK"/>
              <a:t>Rediger typografien i masterens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Rediger typografien i masterens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643D7-29D9-4BB0-BB0E-362735101C88}" type="datetimeFigureOut">
              <a:rPr lang="da-DK" smtClean="0"/>
              <a:t>14-01-2021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5E6E5-241B-42AD-AEE8-A84969742C35}" type="slidenum">
              <a:rPr lang="da-DK" smtClean="0"/>
              <a:t>‹nr.›</a:t>
            </a:fld>
            <a:endParaRPr lang="da-DK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14020583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andt eller fals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da-DK"/>
              <a:t>Klik for at redigere i master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da-DK"/>
              <a:t>Rediger typografien i masterens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Rediger typografien i masterens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643D7-29D9-4BB0-BB0E-362735101C88}" type="datetimeFigureOut">
              <a:rPr lang="da-DK" smtClean="0"/>
              <a:t>14-01-2021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5E6E5-241B-42AD-AEE8-A84969742C35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4814500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643D7-29D9-4BB0-BB0E-362735101C88}" type="datetimeFigureOut">
              <a:rPr lang="da-DK" smtClean="0"/>
              <a:t>14-01-2021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5E6E5-241B-42AD-AEE8-A84969742C35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40630724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da-DK"/>
              <a:t>Klik for at redigere i master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643D7-29D9-4BB0-BB0E-362735101C88}" type="datetimeFigureOut">
              <a:rPr lang="da-DK" smtClean="0"/>
              <a:t>14-01-2021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5E6E5-241B-42AD-AEE8-A84969742C35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0011946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643D7-29D9-4BB0-BB0E-362735101C88}" type="datetimeFigureOut">
              <a:rPr lang="da-DK" smtClean="0"/>
              <a:t>14-01-2021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5E6E5-241B-42AD-AEE8-A84969742C35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0958689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da-DK"/>
              <a:t>Klik for at redigere i master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Rediger typografien i masterens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643D7-29D9-4BB0-BB0E-362735101C88}" type="datetimeFigureOut">
              <a:rPr lang="da-DK" smtClean="0"/>
              <a:t>14-01-2021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5E6E5-241B-42AD-AEE8-A84969742C35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7876007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643D7-29D9-4BB0-BB0E-362735101C88}" type="datetimeFigureOut">
              <a:rPr lang="da-DK" smtClean="0"/>
              <a:t>14-01-2021</a:t>
            </a:fld>
            <a:endParaRPr lang="da-D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5E6E5-241B-42AD-AEE8-A84969742C35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85038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a-DK"/>
              <a:t>Klik for at redigere i master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Rediger typografien i masterens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Rediger typografien i masterens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643D7-29D9-4BB0-BB0E-362735101C88}" type="datetimeFigureOut">
              <a:rPr lang="da-DK" smtClean="0"/>
              <a:t>14-01-2021</a:t>
            </a:fld>
            <a:endParaRPr lang="da-DK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5E6E5-241B-42AD-AEE8-A84969742C35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2865540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da-DK"/>
              <a:t>Klik for at redigere i master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643D7-29D9-4BB0-BB0E-362735101C88}" type="datetimeFigureOut">
              <a:rPr lang="da-DK" smtClean="0"/>
              <a:t>14-01-2021</a:t>
            </a:fld>
            <a:endParaRPr lang="da-DK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5E6E5-241B-42AD-AEE8-A84969742C35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8324325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643D7-29D9-4BB0-BB0E-362735101C88}" type="datetimeFigureOut">
              <a:rPr lang="da-DK" smtClean="0"/>
              <a:t>14-01-2021</a:t>
            </a:fld>
            <a:endParaRPr lang="da-DK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5E6E5-241B-42AD-AEE8-A84969742C35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5784285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da-DK"/>
              <a:t>Klik for at redigere i master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da-DK"/>
              <a:t>Rediger typografien i masterens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643D7-29D9-4BB0-BB0E-362735101C88}" type="datetimeFigureOut">
              <a:rPr lang="da-DK" smtClean="0"/>
              <a:t>14-01-2021</a:t>
            </a:fld>
            <a:endParaRPr lang="da-D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5E6E5-241B-42AD-AEE8-A84969742C35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2854404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da-DK"/>
              <a:t>Klik for at redigere i master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da-DK"/>
              <a:t>Klik på ikonet for at tilføje et billede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/>
              <a:t>Rediger typografien i masterens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5E6E5-241B-42AD-AEE8-A84969742C35}" type="slidenum">
              <a:rPr lang="da-DK" smtClean="0"/>
              <a:t>‹nr.›</a:t>
            </a:fld>
            <a:endParaRPr lang="da-DK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643D7-29D9-4BB0-BB0E-362735101C88}" type="datetimeFigureOut">
              <a:rPr lang="da-DK" smtClean="0"/>
              <a:t>14-01-2021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5009288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da-DK"/>
              <a:t>Klik for at redigere i master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3643D7-29D9-4BB0-BB0E-362735101C88}" type="datetimeFigureOut">
              <a:rPr lang="da-DK" smtClean="0"/>
              <a:t>14-01-2021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705E6E5-241B-42AD-AEE8-A84969742C35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792631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9" r:id="rId1"/>
    <p:sldLayoutId id="2147483840" r:id="rId2"/>
    <p:sldLayoutId id="2147483841" r:id="rId3"/>
    <p:sldLayoutId id="2147483842" r:id="rId4"/>
    <p:sldLayoutId id="2147483843" r:id="rId5"/>
    <p:sldLayoutId id="2147483844" r:id="rId6"/>
    <p:sldLayoutId id="2147483845" r:id="rId7"/>
    <p:sldLayoutId id="2147483846" r:id="rId8"/>
    <p:sldLayoutId id="2147483847" r:id="rId9"/>
    <p:sldLayoutId id="2147483848" r:id="rId10"/>
    <p:sldLayoutId id="2147483849" r:id="rId11"/>
    <p:sldLayoutId id="2147483850" r:id="rId12"/>
    <p:sldLayoutId id="2147483851" r:id="rId13"/>
    <p:sldLayoutId id="2147483852" r:id="rId14"/>
    <p:sldLayoutId id="2147483853" r:id="rId15"/>
    <p:sldLayoutId id="2147483854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hyperlink" Target="Fritfaldsb&#229;d,%20udefra.mov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hyperlink" Target="Fritfaldsb&#229;d,%20indefra.mov" TargetMode="Externa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hyperlink" Target="https://www.youtube.com/watch?v=epInSlGrVp0" TargetMode="Externa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219998" y="243430"/>
            <a:ext cx="7766936" cy="1646302"/>
          </a:xfrm>
        </p:spPr>
        <p:txBody>
          <a:bodyPr/>
          <a:lstStyle/>
          <a:p>
            <a:pPr lvl="0" defTabSz="91440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da-DK" altLang="da-DK" sz="44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+mn-ea"/>
                <a:cs typeface="+mn-cs"/>
              </a:rPr>
              <a:t>HF-SØFART I SVENDBORG</a:t>
            </a:r>
            <a:br>
              <a:rPr lang="da-DK" altLang="da-DK" sz="44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+mn-ea"/>
                <a:cs typeface="+mn-cs"/>
              </a:rPr>
            </a:br>
            <a:endParaRPr lang="da-DK" dirty="0"/>
          </a:p>
        </p:txBody>
      </p:sp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>
          <a:xfrm>
            <a:off x="422849" y="5990897"/>
            <a:ext cx="6293261" cy="834421"/>
          </a:xfrm>
        </p:spPr>
        <p:txBody>
          <a:bodyPr/>
          <a:lstStyle/>
          <a:p>
            <a:r>
              <a:rPr lang="da-DK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SVENDBORG SØFARTSSKOLE &amp; VUC FYN SVENDBORG</a:t>
            </a:r>
          </a:p>
          <a:p>
            <a:endParaRPr lang="da-DK" dirty="0"/>
          </a:p>
        </p:txBody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id="{5514579A-1B8A-4B60-BF7B-5B2FE3FFAE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10400" y="3184893"/>
            <a:ext cx="4976842" cy="3566752"/>
          </a:xfrm>
          <a:prstGeom prst="rect">
            <a:avLst/>
          </a:prstGeom>
        </p:spPr>
      </p:pic>
      <p:pic>
        <p:nvPicPr>
          <p:cNvPr id="6" name="Billede 5">
            <a:extLst>
              <a:ext uri="{FF2B5EF4-FFF2-40B4-BE49-F238E27FC236}">
                <a16:creationId xmlns:a16="http://schemas.microsoft.com/office/drawing/2014/main" id="{FA2BB7EB-64CC-49DF-9E34-2CACAB1515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0424" y="1387993"/>
            <a:ext cx="2800409" cy="4340426"/>
          </a:xfrm>
          <a:prstGeom prst="rect">
            <a:avLst/>
          </a:prstGeom>
        </p:spPr>
      </p:pic>
      <p:pic>
        <p:nvPicPr>
          <p:cNvPr id="20" name="Billede 19">
            <a:extLst>
              <a:ext uri="{FF2B5EF4-FFF2-40B4-BE49-F238E27FC236}">
                <a16:creationId xmlns:a16="http://schemas.microsoft.com/office/drawing/2014/main" id="{8D8127D4-D16A-430E-9235-1C799E6A9EF3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90" t="11362" r="35790" b="-1245"/>
          <a:stretch/>
        </p:blipFill>
        <p:spPr bwMode="auto">
          <a:xfrm>
            <a:off x="4378408" y="1724643"/>
            <a:ext cx="3327400" cy="366712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091341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>
            <a:extLst>
              <a:ext uri="{FF2B5EF4-FFF2-40B4-BE49-F238E27FC236}">
                <a16:creationId xmlns:a16="http://schemas.microsoft.com/office/drawing/2014/main" id="{ECADD747-09F4-436D-8B93-A3AA8FC30ED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da-DK" sz="4800" b="1" dirty="0">
                <a:solidFill>
                  <a:schemeClr val="bg1"/>
                </a:solidFill>
                <a:latin typeface="Times New Roman" pitchFamily="18" charset="0"/>
              </a:rPr>
              <a:t>HF-TILRETTELÆGGELSE</a:t>
            </a:r>
          </a:p>
        </p:txBody>
      </p:sp>
      <p:sp>
        <p:nvSpPr>
          <p:cNvPr id="18435" name="Rectangle 3">
            <a:extLst>
              <a:ext uri="{FF2B5EF4-FFF2-40B4-BE49-F238E27FC236}">
                <a16:creationId xmlns:a16="http://schemas.microsoft.com/office/drawing/2014/main" id="{52CE2A7E-6F7B-4049-8A70-DE53E6A7FD8C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>
          <a:xfrm>
            <a:off x="677334" y="1576552"/>
            <a:ext cx="5000847" cy="4464811"/>
          </a:xfrm>
        </p:spPr>
        <p:txBody>
          <a:bodyPr>
            <a:normAutofit/>
          </a:bodyPr>
          <a:lstStyle/>
          <a:p>
            <a:pPr>
              <a:buNone/>
              <a:tabLst>
                <a:tab pos="360363" algn="l"/>
              </a:tabLst>
              <a:defRPr/>
            </a:pPr>
            <a:endParaRPr lang="da-DK" altLang="da-DK" b="1" dirty="0">
              <a:latin typeface="Times New Roman" pitchFamily="18" charset="0"/>
            </a:endParaRPr>
          </a:p>
          <a:p>
            <a:pPr>
              <a:buFont typeface="Arial" panose="020B0604020202020204" pitchFamily="34" charset="0"/>
              <a:buChar char="•"/>
              <a:tabLst>
                <a:tab pos="360363" algn="l"/>
              </a:tabLst>
              <a:defRPr/>
            </a:pPr>
            <a:r>
              <a:rPr lang="da-DK" altLang="da-DK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 ”normal” hf-eksamen efter den 2-årige hf-bekendtgørelse</a:t>
            </a:r>
          </a:p>
          <a:p>
            <a:pPr>
              <a:buFont typeface="Arial" panose="020B0604020202020204" pitchFamily="34" charset="0"/>
              <a:buChar char="•"/>
              <a:tabLst>
                <a:tab pos="360363" algn="l"/>
              </a:tabLst>
              <a:defRPr/>
            </a:pPr>
            <a:r>
              <a:rPr lang="da-DK" altLang="da-DK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Tilrettelagt over 3 år</a:t>
            </a:r>
          </a:p>
          <a:p>
            <a:pPr>
              <a:buFont typeface="Arial" panose="020B0604020202020204" pitchFamily="34" charset="0"/>
              <a:buChar char="•"/>
              <a:tabLst>
                <a:tab pos="360363" algn="l"/>
              </a:tabLst>
              <a:defRPr/>
            </a:pPr>
            <a:r>
              <a:rPr lang="da-DK" altLang="da-DK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Mulighed for udvidet hf – med adgang til universitetsuddannelser</a:t>
            </a:r>
          </a:p>
          <a:p>
            <a:pPr>
              <a:buNone/>
              <a:tabLst>
                <a:tab pos="360363" algn="l"/>
              </a:tabLst>
              <a:defRPr/>
            </a:pPr>
            <a:endParaRPr lang="da-DK" altLang="da-DK" b="1" dirty="0">
              <a:latin typeface="Times New Roman" pitchFamily="18" charset="0"/>
            </a:endParaRPr>
          </a:p>
          <a:p>
            <a:pPr>
              <a:buNone/>
              <a:tabLst>
                <a:tab pos="360363" algn="l"/>
              </a:tabLst>
              <a:defRPr/>
            </a:pPr>
            <a:endParaRPr lang="da-DK" altLang="da-DK" b="1" dirty="0">
              <a:latin typeface="Times New Roman" pitchFamily="18" charset="0"/>
            </a:endParaRP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FFD58C87-BAC3-46C4-91EB-D3F3EB945D8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5697" y="1930401"/>
            <a:ext cx="4267200" cy="4110962"/>
          </a:xfrm>
        </p:spPr>
        <p:txBody>
          <a:bodyPr>
            <a:normAutofit/>
          </a:bodyPr>
          <a:lstStyle/>
          <a:p>
            <a:endParaRPr lang="da-DK" dirty="0"/>
          </a:p>
        </p:txBody>
      </p:sp>
      <p:pic>
        <p:nvPicPr>
          <p:cNvPr id="6" name="Billede 5">
            <a:extLst>
              <a:ext uri="{FF2B5EF4-FFF2-40B4-BE49-F238E27FC236}">
                <a16:creationId xmlns:a16="http://schemas.microsoft.com/office/drawing/2014/main" id="{7AF3AED1-AC2D-4867-B768-762F15F0323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8794" y="3429000"/>
            <a:ext cx="4548350" cy="3032234"/>
          </a:xfrm>
          <a:prstGeom prst="rect">
            <a:avLst/>
          </a:prstGeom>
        </p:spPr>
      </p:pic>
      <p:pic>
        <p:nvPicPr>
          <p:cNvPr id="10" name="Billede 9">
            <a:extLst>
              <a:ext uri="{FF2B5EF4-FFF2-40B4-BE49-F238E27FC236}">
                <a16:creationId xmlns:a16="http://schemas.microsoft.com/office/drawing/2014/main" id="{C6D6E4D4-85AE-4A67-895E-3241019AFE39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92"/>
          <a:stretch/>
        </p:blipFill>
        <p:spPr bwMode="auto">
          <a:xfrm>
            <a:off x="5487617" y="1681656"/>
            <a:ext cx="2941680" cy="251197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07517" y="609600"/>
            <a:ext cx="5488335" cy="905691"/>
          </a:xfrm>
        </p:spPr>
        <p:txBody>
          <a:bodyPr>
            <a:normAutofit/>
          </a:bodyPr>
          <a:lstStyle/>
          <a:p>
            <a:r>
              <a:rPr lang="da-DK" sz="32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OBLIGATORISKE HF-FAG</a:t>
            </a:r>
            <a:endParaRPr lang="da-DK" sz="2400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677333" y="1235753"/>
            <a:ext cx="11178335" cy="2160591"/>
          </a:xfrm>
        </p:spPr>
        <p:txBody>
          <a:bodyPr>
            <a:normAutofit/>
          </a:bodyPr>
          <a:lstStyle/>
          <a:p>
            <a:pPr lvl="0" defTabSz="914400" fontAlgn="base">
              <a:spcBef>
                <a:spcPct val="20000"/>
              </a:spcBef>
              <a:spcAft>
                <a:spcPct val="0"/>
              </a:spcAft>
              <a:buClr>
                <a:schemeClr val="accent5">
                  <a:lumMod val="50000"/>
                </a:schemeClr>
              </a:buClr>
              <a:buSzPct val="120000"/>
              <a:buFontTx/>
              <a:buChar char="•"/>
              <a:defRPr/>
            </a:pPr>
            <a:r>
              <a:rPr lang="da-DK" altLang="da-DK" sz="3200" kern="0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Dansk, engelsk &amp; matematik</a:t>
            </a:r>
          </a:p>
          <a:p>
            <a:pPr lvl="0" defTabSz="914400" fontAlgn="base">
              <a:spcBef>
                <a:spcPct val="20000"/>
              </a:spcBef>
              <a:spcAft>
                <a:spcPct val="0"/>
              </a:spcAft>
              <a:buClr>
                <a:schemeClr val="accent5">
                  <a:lumMod val="50000"/>
                </a:schemeClr>
              </a:buClr>
              <a:buSzPct val="120000"/>
              <a:buFontTx/>
              <a:buChar char="•"/>
              <a:defRPr/>
            </a:pPr>
            <a:r>
              <a:rPr lang="da-DK" altLang="da-DK" sz="3200" kern="0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Natur- &amp; </a:t>
            </a:r>
            <a:r>
              <a:rPr lang="da-DK" altLang="da-DK" sz="3200" kern="0" dirty="0" err="1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kulturfag</a:t>
            </a:r>
            <a:endParaRPr lang="da-DK" altLang="da-DK" sz="3200" kern="0" dirty="0">
              <a:solidFill>
                <a:srgbClr val="FFFF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0" defTabSz="914400" fontAlgn="base">
              <a:spcBef>
                <a:spcPct val="20000"/>
              </a:spcBef>
              <a:spcAft>
                <a:spcPct val="0"/>
              </a:spcAft>
              <a:buClr>
                <a:schemeClr val="accent5">
                  <a:lumMod val="50000"/>
                </a:schemeClr>
              </a:buClr>
              <a:buSzPct val="120000"/>
              <a:buFontTx/>
              <a:buChar char="•"/>
              <a:defRPr/>
            </a:pPr>
            <a:r>
              <a:rPr lang="da-DK" altLang="da-DK" sz="3200" kern="0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Kreative fag</a:t>
            </a:r>
          </a:p>
          <a:p>
            <a:pPr lvl="0" defTabSz="914400" fontAlgn="base">
              <a:spcBef>
                <a:spcPct val="20000"/>
              </a:spcBef>
              <a:spcAft>
                <a:spcPct val="0"/>
              </a:spcAft>
              <a:buClr>
                <a:schemeClr val="accent5">
                  <a:lumMod val="50000"/>
                </a:schemeClr>
              </a:buClr>
              <a:buSzPct val="120000"/>
              <a:buFontTx/>
              <a:buChar char="•"/>
              <a:defRPr/>
            </a:pPr>
            <a:endParaRPr lang="da-DK" altLang="da-DK" sz="2400" kern="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da-DK" dirty="0"/>
          </a:p>
        </p:txBody>
      </p:sp>
      <p:sp>
        <p:nvSpPr>
          <p:cNvPr id="4" name="Titel 1"/>
          <p:cNvSpPr txBox="1">
            <a:spLocks/>
          </p:cNvSpPr>
          <p:nvPr/>
        </p:nvSpPr>
        <p:spPr>
          <a:xfrm>
            <a:off x="677334" y="3492137"/>
            <a:ext cx="5488335" cy="90569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da-DK" sz="32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VALGFAG, BL.A.</a:t>
            </a:r>
            <a:endParaRPr lang="da-DK" sz="3200" dirty="0"/>
          </a:p>
        </p:txBody>
      </p:sp>
      <p:sp>
        <p:nvSpPr>
          <p:cNvPr id="5" name="Tekstfelt 4"/>
          <p:cNvSpPr txBox="1"/>
          <p:nvPr/>
        </p:nvSpPr>
        <p:spPr>
          <a:xfrm>
            <a:off x="762000" y="4358638"/>
            <a:ext cx="6492240" cy="19636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 defTabSz="9144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accent5">
                  <a:lumMod val="50000"/>
                </a:schemeClr>
              </a:buClr>
              <a:buSzPct val="120000"/>
              <a:buFontTx/>
              <a:buChar char="•"/>
              <a:defRPr/>
            </a:pPr>
            <a:r>
              <a:rPr lang="da-DK" sz="3200" kern="0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Matematik, fysik &amp; kemi</a:t>
            </a:r>
          </a:p>
          <a:p>
            <a:pPr marL="342900" lvl="0" indent="-342900" defTabSz="9144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accent5">
                  <a:lumMod val="50000"/>
                </a:schemeClr>
              </a:buClr>
              <a:buSzPct val="120000"/>
              <a:buFontTx/>
              <a:buChar char="•"/>
              <a:defRPr/>
            </a:pPr>
            <a:r>
              <a:rPr lang="da-DK" sz="3200" kern="0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Biologi &amp; psykologi</a:t>
            </a:r>
          </a:p>
          <a:p>
            <a:pPr marL="342900" lvl="0" indent="-342900" defTabSz="9144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accent5">
                  <a:lumMod val="50000"/>
                </a:schemeClr>
              </a:buClr>
              <a:buSzPct val="120000"/>
              <a:buFontTx/>
              <a:buChar char="•"/>
              <a:defRPr/>
            </a:pPr>
            <a:r>
              <a:rPr lang="da-DK" sz="3200" kern="0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Samfundsfag &amp; erhvervsøkonomi</a:t>
            </a:r>
          </a:p>
          <a:p>
            <a:pPr marL="342900" lvl="0" indent="-342900" defTabSz="9144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accent5">
                  <a:lumMod val="50000"/>
                </a:schemeClr>
              </a:buClr>
              <a:buSzPct val="120000"/>
              <a:buFontTx/>
              <a:buChar char="•"/>
              <a:defRPr/>
            </a:pPr>
            <a:r>
              <a:rPr lang="da-DK" sz="3200" kern="0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Kreative fag</a:t>
            </a:r>
          </a:p>
        </p:txBody>
      </p:sp>
      <p:pic>
        <p:nvPicPr>
          <p:cNvPr id="8" name="Billed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4388" y="3950192"/>
            <a:ext cx="4140278" cy="2760185"/>
          </a:xfrm>
          <a:prstGeom prst="rect">
            <a:avLst/>
          </a:prstGeom>
        </p:spPr>
      </p:pic>
      <p:pic>
        <p:nvPicPr>
          <p:cNvPr id="9" name="Billede 8">
            <a:extLst>
              <a:ext uri="{FF2B5EF4-FFF2-40B4-BE49-F238E27FC236}">
                <a16:creationId xmlns:a16="http://schemas.microsoft.com/office/drawing/2014/main" id="{5ADD3D66-D54C-4089-BD88-73E45EDE1B9F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25" r="33302"/>
          <a:stretch/>
        </p:blipFill>
        <p:spPr bwMode="auto">
          <a:xfrm rot="5400000">
            <a:off x="7531705" y="-490825"/>
            <a:ext cx="3085737" cy="488018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4729373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z="44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LEKTIELET HF</a:t>
            </a: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677334" y="1482313"/>
            <a:ext cx="7615328" cy="3547880"/>
          </a:xfrm>
        </p:spPr>
        <p:txBody>
          <a:bodyPr>
            <a:normAutofit/>
          </a:bodyPr>
          <a:lstStyle/>
          <a:p>
            <a:pPr lvl="0" defTabSz="9144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5">
                  <a:lumMod val="50000"/>
                </a:schemeClr>
              </a:buClr>
              <a:buSzPct val="120000"/>
              <a:buFontTx/>
              <a:buChar char="•"/>
              <a:defRPr/>
            </a:pPr>
            <a:r>
              <a:rPr lang="da-DK" altLang="da-DK" sz="3200" kern="0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Udvidet timetal &amp; skriftlighed i timerne</a:t>
            </a:r>
          </a:p>
          <a:p>
            <a:pPr lvl="0" defTabSz="9144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5">
                  <a:lumMod val="50000"/>
                </a:schemeClr>
              </a:buClr>
              <a:buSzPct val="120000"/>
              <a:buFontTx/>
              <a:buChar char="•"/>
              <a:defRPr/>
            </a:pPr>
            <a:r>
              <a:rPr lang="da-DK" altLang="da-DK" sz="3200" kern="0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Reducering af lektier</a:t>
            </a:r>
          </a:p>
          <a:p>
            <a:pPr lvl="0" defTabSz="9144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5">
                  <a:lumMod val="50000"/>
                </a:schemeClr>
              </a:buClr>
              <a:buSzPct val="120000"/>
              <a:buFontTx/>
              <a:buChar char="•"/>
              <a:defRPr/>
            </a:pPr>
            <a:r>
              <a:rPr lang="da-DK" altLang="da-DK" sz="3200" kern="0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Mere arbejdsro</a:t>
            </a:r>
          </a:p>
          <a:p>
            <a:pPr lvl="0" defTabSz="9144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5">
                  <a:lumMod val="50000"/>
                </a:schemeClr>
              </a:buClr>
              <a:buSzPct val="120000"/>
              <a:buFontTx/>
              <a:buChar char="•"/>
              <a:defRPr/>
            </a:pPr>
            <a:r>
              <a:rPr lang="da-DK" altLang="da-DK" sz="3200" kern="0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Alle er med – </a:t>
            </a:r>
          </a:p>
          <a:p>
            <a:pPr lvl="0" defTabSz="9144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5">
                  <a:lumMod val="50000"/>
                </a:schemeClr>
              </a:buClr>
              <a:buSzPct val="120000"/>
              <a:buFontTx/>
              <a:buChar char="•"/>
              <a:defRPr/>
            </a:pPr>
            <a:r>
              <a:rPr lang="da-DK" altLang="da-DK" sz="3200" kern="0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og alle er klar!</a:t>
            </a:r>
          </a:p>
          <a:p>
            <a:endParaRPr lang="da-DK" dirty="0"/>
          </a:p>
        </p:txBody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id="{CB404C4E-3597-44DC-A953-EEAC9EE08CE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23" t="6571" r="5938" b="1172"/>
          <a:stretch/>
        </p:blipFill>
        <p:spPr>
          <a:xfrm>
            <a:off x="4141076" y="2651706"/>
            <a:ext cx="7780357" cy="4025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1514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C5A18EB-0171-49F2-BCBC-B651E1AD38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da-DK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</a:t>
            </a:r>
            <a:r>
              <a:rPr lang="da-DK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INTROTUR</a:t>
            </a:r>
          </a:p>
        </p:txBody>
      </p:sp>
      <p:pic>
        <p:nvPicPr>
          <p:cNvPr id="23555" name="Billede 6" descr="https://scontent-ams3-1.xx.fbcdn.net/hphotos-xlp1/v/t1.0-9/11887995_946579698735712_6763778164216528638_n.jpg?oh=5df3e82b369bb5a12e7b588bc4abeb9a&amp;oe=57254BC7">
            <a:extLst>
              <a:ext uri="{FF2B5EF4-FFF2-40B4-BE49-F238E27FC236}">
                <a16:creationId xmlns:a16="http://schemas.microsoft.com/office/drawing/2014/main" id="{4C6AE0CC-51E9-4B70-BF6B-C601622FD6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3700" y="1270000"/>
            <a:ext cx="3816350" cy="297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6" name="Billede 7" descr="https://scontent-ams3-1.xx.fbcdn.net/hphotos-xfa1/v/t1.0-9/11903833_946577345402614_8881559468801287427_n.jpg?oh=a3f2f5ed950a7de20331711642d76bb6&amp;oe=5743ACA5">
            <a:extLst>
              <a:ext uri="{FF2B5EF4-FFF2-40B4-BE49-F238E27FC236}">
                <a16:creationId xmlns:a16="http://schemas.microsoft.com/office/drawing/2014/main" id="{ABA0E498-50AE-4084-909A-C6361B219B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582" y="1270000"/>
            <a:ext cx="3479800" cy="284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7" name="Pladsholder til indhold 13" descr="https://scontent-ams3-1.xx.fbcdn.net/hphotos-xtf1/v/t1.0-9/11200918_946580745402274_1124833518782712720_n.jpg?oh=06acaaa06267d638a0fadaa2a05c10e3&amp;oe=573C2F36">
            <a:extLst>
              <a:ext uri="{FF2B5EF4-FFF2-40B4-BE49-F238E27FC236}">
                <a16:creationId xmlns:a16="http://schemas.microsoft.com/office/drawing/2014/main" id="{A3202C9A-E76C-4413-BBB0-7EC1AEAE76D7}"/>
              </a:ext>
            </a:extLst>
          </p:cNvPr>
          <p:cNvPicPr>
            <a:picLocks noGrp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09922" y="3539249"/>
            <a:ext cx="3960812" cy="3030538"/>
          </a:xfrm>
        </p:spPr>
      </p:pic>
      <p:pic>
        <p:nvPicPr>
          <p:cNvPr id="23558" name="Billede 14" descr="https://scontent-ams3-1.xx.fbcdn.net/hphotos-xfp1/v/t1.0-9/11952029_946577722069243_8174689523535268689_n.jpg?oh=1fd0eecb03031428b4e088ecfd1d99ce&amp;oe=5742CD5F">
            <a:extLst>
              <a:ext uri="{FF2B5EF4-FFF2-40B4-BE49-F238E27FC236}">
                <a16:creationId xmlns:a16="http://schemas.microsoft.com/office/drawing/2014/main" id="{8DF61894-772B-44C6-A11E-8EAF11157C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1831" y="4584700"/>
            <a:ext cx="3816350" cy="2189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8C6021B-0733-41E2-8702-13E9D8C11E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da-DK" sz="4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STUDIEREJSE</a:t>
            </a:r>
            <a:endParaRPr lang="da-DK" sz="4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Pladsholder til indhold 6">
            <a:extLst>
              <a:ext uri="{FF2B5EF4-FFF2-40B4-BE49-F238E27FC236}">
                <a16:creationId xmlns:a16="http://schemas.microsoft.com/office/drawing/2014/main" id="{67F4BA9F-6C03-42C5-948B-4EF8C867148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72966" y="1930400"/>
            <a:ext cx="5191234" cy="4089401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  <a:defRPr/>
            </a:pPr>
            <a:r>
              <a:rPr lang="da-DK" sz="32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Studietur på 2. år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da-DK" sz="32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Fx Amsterdam, London, Dublin &amp; Napoli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da-DK" sz="32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Fokus på kulturelle &amp; søfartsrelaterede aktiviteter</a:t>
            </a:r>
          </a:p>
          <a:p>
            <a:pPr marL="0" indent="0">
              <a:buNone/>
              <a:defRPr/>
            </a:pPr>
            <a:endParaRPr lang="da-DK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  <a:defRPr/>
            </a:pPr>
            <a:endParaRPr lang="da-DK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id="{A4D76F9B-D5D3-48F1-B0C7-01EADF28E59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4130" y="433143"/>
            <a:ext cx="6493070" cy="3532896"/>
          </a:xfrm>
          <a:prstGeom prst="rect">
            <a:avLst/>
          </a:prstGeom>
        </p:spPr>
      </p:pic>
      <p:pic>
        <p:nvPicPr>
          <p:cNvPr id="10" name="Picture 5" descr="29598261 617985848554756 8535469634978054144 o">
            <a:extLst>
              <a:ext uri="{FF2B5EF4-FFF2-40B4-BE49-F238E27FC236}">
                <a16:creationId xmlns:a16="http://schemas.microsoft.com/office/drawing/2014/main" id="{66BED447-DA46-4B1B-8974-BE387D8614FA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7238" y="3433588"/>
            <a:ext cx="4181302" cy="31338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0CCE55E5-DAB2-4463-9ADD-FD8F6108A0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2318" y="546636"/>
            <a:ext cx="8596668" cy="1320800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da-DK" sz="4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STØTTEORDNINGER</a:t>
            </a:r>
            <a:endParaRPr lang="da-DK" sz="4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Pladsholder til indhold 4">
            <a:extLst>
              <a:ext uri="{FF2B5EF4-FFF2-40B4-BE49-F238E27FC236}">
                <a16:creationId xmlns:a16="http://schemas.microsoft.com/office/drawing/2014/main" id="{1470B3F0-09D7-45AB-B789-72BC38A1E1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2129058"/>
            <a:ext cx="8596668" cy="3880773"/>
          </a:xfrm>
        </p:spPr>
        <p:txBody>
          <a:bodyPr>
            <a:normAutofit fontScale="92500" lnSpcReduction="20000"/>
          </a:bodyPr>
          <a:lstStyle/>
          <a:p>
            <a:pPr>
              <a:buFont typeface="Arial" panose="020B0604020202020204" pitchFamily="34" charset="0"/>
              <a:buChar char="•"/>
              <a:defRPr/>
            </a:pPr>
            <a:r>
              <a:rPr lang="da-DK" sz="36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Tutor: Råd &amp; hjælp til faglige/ studiemæssige udfordringer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da-DK" sz="36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Studievejleder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da-DK" sz="36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SPS-støtte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da-DK" sz="36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IT-rygsæk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da-DK" sz="36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Mentor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da-DK" sz="36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Psykolog</a:t>
            </a:r>
          </a:p>
          <a:p>
            <a:pPr>
              <a:defRPr/>
            </a:pPr>
            <a:endParaRPr lang="da-DK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Billede 2">
            <a:extLst>
              <a:ext uri="{FF2B5EF4-FFF2-40B4-BE49-F238E27FC236}">
                <a16:creationId xmlns:a16="http://schemas.microsoft.com/office/drawing/2014/main" id="{BA8E3155-F7C4-445F-8F3D-B953E43DAA3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5265" y="3537678"/>
            <a:ext cx="4385745" cy="3043003"/>
          </a:xfrm>
          <a:prstGeom prst="rect">
            <a:avLst/>
          </a:prstGeom>
        </p:spPr>
      </p:pic>
      <p:pic>
        <p:nvPicPr>
          <p:cNvPr id="8" name="Billede 3" descr="https://exch.itcfyn.dk/exchange/KAN@vucfyn.dk/Indbakke/PowerPoin%20Show.EML/1_multipart_xF8FF_12__Z9P8452.jpg/C58EA28C-18C0-4a97-9AF2-036E93DDAFB3/_Z9P8452.jpg?attach=1">
            <a:extLst>
              <a:ext uri="{FF2B5EF4-FFF2-40B4-BE49-F238E27FC236}">
                <a16:creationId xmlns:a16="http://schemas.microsoft.com/office/drawing/2014/main" id="{D8479B0C-38E8-4556-90A6-6D0D6BD382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928055" y="1458166"/>
            <a:ext cx="4884194" cy="3199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9685D6C-3629-4D31-97A1-96B2B77726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>
              <a:defRPr/>
            </a:pPr>
            <a:r>
              <a:rPr lang="da-DK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EKSAMEN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838069AF-BEE1-4FFB-8AA0-0811D48E8B6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77334" y="1734207"/>
            <a:ext cx="5797038" cy="4285593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  <a:defRPr/>
            </a:pPr>
            <a:r>
              <a:rPr lang="da-DK" sz="3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Ingen årskarakterer på hf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da-DK" sz="3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Dog løbende standpunktsevaluering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da-DK" sz="3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Statusprøver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da-DK" sz="3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Eksamen i ALLE fag!</a:t>
            </a:r>
          </a:p>
          <a:p>
            <a:pPr>
              <a:defRPr/>
            </a:pPr>
            <a:endParaRPr lang="da-DK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endParaRPr lang="da-DK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endParaRPr lang="da-DK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24" name="Picture 2" descr="http://www.sdu.dk/~/media/Images/Information_til/Studerende_ved_SDU/Vejledning/RML%202014/eksamen21.jpg?h=300&amp;w=300">
            <a:extLst>
              <a:ext uri="{FF2B5EF4-FFF2-40B4-BE49-F238E27FC236}">
                <a16:creationId xmlns:a16="http://schemas.microsoft.com/office/drawing/2014/main" id="{9F2CC5E5-DA92-4A6A-BADA-255C7745AD07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001847" y="1930400"/>
            <a:ext cx="3983093" cy="3969564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54931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5B03AB9F-E690-4854-90CC-DAF7E3C8AD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>
              <a:defRPr/>
            </a:pPr>
            <a:r>
              <a:rPr lang="da-DK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DIMISSION</a:t>
            </a:r>
          </a:p>
        </p:txBody>
      </p:sp>
      <p:pic>
        <p:nvPicPr>
          <p:cNvPr id="6" name="Billede 5">
            <a:extLst>
              <a:ext uri="{FF2B5EF4-FFF2-40B4-BE49-F238E27FC236}">
                <a16:creationId xmlns:a16="http://schemas.microsoft.com/office/drawing/2014/main" id="{C933410E-2BBF-493E-A525-26CC4B27D92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294" t="9857" r="18132" b="13195"/>
          <a:stretch/>
        </p:blipFill>
        <p:spPr>
          <a:xfrm>
            <a:off x="446341" y="1481958"/>
            <a:ext cx="4939863" cy="5087007"/>
          </a:xfrm>
          <a:prstGeom prst="rect">
            <a:avLst/>
          </a:prstGeom>
        </p:spPr>
      </p:pic>
      <p:pic>
        <p:nvPicPr>
          <p:cNvPr id="2050" name="Picture 2" descr="Billedet indeholder sandsynligvis: 24 personer, smilende personer, folk, der sidder, sko, barn, bord og friluftsliv">
            <a:extLst>
              <a:ext uri="{FF2B5EF4-FFF2-40B4-BE49-F238E27FC236}">
                <a16:creationId xmlns:a16="http://schemas.microsoft.com/office/drawing/2014/main" id="{CACAB879-7180-4F61-B7DF-74D26F7CCA6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7197" y="1690679"/>
            <a:ext cx="6443033" cy="4450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z="44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ØKONOMI &amp; BOLIG</a:t>
            </a: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677334" y="1492469"/>
            <a:ext cx="5303549" cy="4971393"/>
          </a:xfrm>
        </p:spPr>
        <p:txBody>
          <a:bodyPr>
            <a:normAutofit lnSpcReduction="10000"/>
          </a:bodyPr>
          <a:lstStyle/>
          <a:p>
            <a:pPr lvl="0" defTabSz="9144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5">
                  <a:lumMod val="50000"/>
                </a:schemeClr>
              </a:buClr>
              <a:buSzPct val="120000"/>
              <a:buFontTx/>
              <a:buChar char="•"/>
              <a:defRPr/>
            </a:pPr>
            <a:r>
              <a:rPr lang="da-DK" sz="3200" kern="0" dirty="0">
                <a:solidFill>
                  <a:srgbClr val="FFFFFF"/>
                </a:solidFill>
                <a:latin typeface="Tahoma"/>
              </a:rPr>
              <a:t>Kost &amp; logi på Svendborg søfartsskole (tryghed, familie &amp; ”efterskoleliv”)</a:t>
            </a:r>
          </a:p>
          <a:p>
            <a:pPr lvl="0" defTabSz="9144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5">
                  <a:lumMod val="50000"/>
                </a:schemeClr>
              </a:buClr>
              <a:buSzPct val="120000"/>
              <a:buFontTx/>
              <a:buChar char="•"/>
              <a:defRPr/>
            </a:pPr>
            <a:r>
              <a:rPr lang="da-DK" sz="3200" kern="0" dirty="0">
                <a:solidFill>
                  <a:srgbClr val="FFFFFF"/>
                </a:solidFill>
                <a:latin typeface="Tahoma"/>
              </a:rPr>
              <a:t>Gratis for alle under 18 år</a:t>
            </a:r>
          </a:p>
          <a:p>
            <a:pPr marL="0" lvl="0" indent="0" defTabSz="9144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5">
                  <a:lumMod val="50000"/>
                </a:schemeClr>
              </a:buClr>
              <a:buSzPct val="120000"/>
              <a:buNone/>
              <a:defRPr/>
            </a:pPr>
            <a:r>
              <a:rPr lang="da-DK" sz="3200" kern="0" dirty="0">
                <a:solidFill>
                  <a:srgbClr val="FFFFFF"/>
                </a:solidFill>
                <a:latin typeface="Tahoma"/>
              </a:rPr>
              <a:t>   (22 km. fra bopæl)</a:t>
            </a:r>
          </a:p>
          <a:p>
            <a:pPr lvl="0" defTabSz="9144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5">
                  <a:lumMod val="50000"/>
                </a:schemeClr>
              </a:buClr>
              <a:buSzPct val="120000"/>
              <a:buFontTx/>
              <a:buChar char="•"/>
              <a:defRPr/>
            </a:pPr>
            <a:r>
              <a:rPr lang="da-DK" sz="3200" kern="0" dirty="0">
                <a:solidFill>
                  <a:srgbClr val="FFFFFF"/>
                </a:solidFill>
                <a:latin typeface="Tahoma"/>
              </a:rPr>
              <a:t>Over 18 år: 2150 kr. pr. måned</a:t>
            </a:r>
          </a:p>
          <a:p>
            <a:pPr lvl="0" defTabSz="9144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5">
                  <a:lumMod val="50000"/>
                </a:schemeClr>
              </a:buClr>
              <a:buSzPct val="120000"/>
              <a:buFontTx/>
              <a:buChar char="•"/>
              <a:defRPr/>
            </a:pPr>
            <a:r>
              <a:rPr lang="da-DK" sz="3200" kern="0" dirty="0">
                <a:solidFill>
                  <a:srgbClr val="FFFFFF"/>
                </a:solidFill>
                <a:latin typeface="Tahoma"/>
              </a:rPr>
              <a:t>Eller indkvartering i kollegie eller egen lejlighed</a:t>
            </a:r>
          </a:p>
          <a:p>
            <a:endParaRPr lang="da-DK" dirty="0"/>
          </a:p>
        </p:txBody>
      </p:sp>
      <p:pic>
        <p:nvPicPr>
          <p:cNvPr id="4" name="Picture 2" descr="Billedresultat for svendborg søfartsskol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140574" y="444852"/>
            <a:ext cx="4694375" cy="3421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Billedresultat for svendbor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1119" y="3978165"/>
            <a:ext cx="5854066" cy="2754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940280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677334" y="1460938"/>
            <a:ext cx="5303549" cy="5240552"/>
          </a:xfrm>
        </p:spPr>
        <p:txBody>
          <a:bodyPr>
            <a:normAutofit/>
          </a:bodyPr>
          <a:lstStyle/>
          <a:p>
            <a:pPr marL="0" lvl="0" indent="0" defTabSz="9144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B0F0"/>
              </a:buClr>
              <a:buSzPct val="120000"/>
              <a:buNone/>
              <a:defRPr/>
            </a:pPr>
            <a:endParaRPr lang="da-DK" sz="3200" kern="0" dirty="0">
              <a:solidFill>
                <a:srgbClr val="FFFFFF"/>
              </a:solidFill>
              <a:latin typeface="Tahoma"/>
            </a:endParaRPr>
          </a:p>
          <a:p>
            <a:endParaRPr lang="da-DK" dirty="0"/>
          </a:p>
        </p:txBody>
      </p:sp>
      <p:pic>
        <p:nvPicPr>
          <p:cNvPr id="3074" name="Picture 2" descr="Billedet indeholder sandsynligvis: 2 personer, smilende personer, folk, der står, plante, sko og friluftsliv">
            <a:extLst>
              <a:ext uri="{FF2B5EF4-FFF2-40B4-BE49-F238E27FC236}">
                <a16:creationId xmlns:a16="http://schemas.microsoft.com/office/drawing/2014/main" id="{98A63C90-A65D-482A-BA15-F6652030D5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4341" y="252249"/>
            <a:ext cx="4299494" cy="6449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Billedet indeholder sandsynligvis: soveværelse og indendørs">
            <a:extLst>
              <a:ext uri="{FF2B5EF4-FFF2-40B4-BE49-F238E27FC236}">
                <a16:creationId xmlns:a16="http://schemas.microsoft.com/office/drawing/2014/main" id="{172AAC3B-CC30-4773-BDA1-20BFBDED201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" t="35610" r="-362" b="1302"/>
          <a:stretch/>
        </p:blipFill>
        <p:spPr bwMode="auto">
          <a:xfrm>
            <a:off x="991724" y="3635829"/>
            <a:ext cx="6202601" cy="2934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Billedet indeholder sandsynligvis: indendørs">
            <a:extLst>
              <a:ext uri="{FF2B5EF4-FFF2-40B4-BE49-F238E27FC236}">
                <a16:creationId xmlns:a16="http://schemas.microsoft.com/office/drawing/2014/main" id="{9256BDF2-8BDE-4D9E-8305-39E13597E4F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235"/>
          <a:stretch/>
        </p:blipFill>
        <p:spPr bwMode="auto">
          <a:xfrm>
            <a:off x="991724" y="324676"/>
            <a:ext cx="6202601" cy="3198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21147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HF-SØFART: KOM MED OM BORD!</a:t>
            </a: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4386556" y="1789611"/>
            <a:ext cx="7017167" cy="4607556"/>
          </a:xfrm>
        </p:spPr>
        <p:txBody>
          <a:bodyPr>
            <a:normAutofit/>
          </a:bodyPr>
          <a:lstStyle/>
          <a:p>
            <a:pPr lvl="0" defTabSz="9144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6">
                  <a:lumMod val="50000"/>
                </a:schemeClr>
              </a:buClr>
              <a:buSzPct val="120000"/>
              <a:buFont typeface="Arial" panose="020B0604020202020204" pitchFamily="34" charset="0"/>
              <a:buChar char="•"/>
              <a:defRPr/>
            </a:pPr>
            <a:r>
              <a:rPr lang="da-DK" sz="32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/>
              </a:rPr>
              <a:t>3-årig uddannelse</a:t>
            </a:r>
          </a:p>
          <a:p>
            <a:pPr lvl="0" defTabSz="9144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6">
                  <a:lumMod val="50000"/>
                </a:schemeClr>
              </a:buClr>
              <a:buSzPct val="120000"/>
              <a:buFont typeface="Arial" panose="020B0604020202020204" pitchFamily="34" charset="0"/>
              <a:buChar char="•"/>
              <a:defRPr/>
            </a:pPr>
            <a:r>
              <a:rPr lang="da-DK" sz="32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/>
              </a:rPr>
              <a:t>Vekslen mellem teori &amp; praksis </a:t>
            </a:r>
          </a:p>
          <a:p>
            <a:pPr lvl="0" defTabSz="9144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6">
                  <a:lumMod val="50000"/>
                </a:schemeClr>
              </a:buClr>
              <a:buSzPct val="120000"/>
              <a:buFont typeface="Arial" panose="020B0604020202020204" pitchFamily="34" charset="0"/>
              <a:buChar char="•"/>
              <a:defRPr/>
            </a:pPr>
            <a:r>
              <a:rPr lang="da-DK" sz="32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/>
              </a:rPr>
              <a:t>Gymnasiale &amp; maritime fag</a:t>
            </a:r>
          </a:p>
          <a:p>
            <a:pPr lvl="0" defTabSz="9144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6">
                  <a:lumMod val="50000"/>
                </a:schemeClr>
              </a:buClr>
              <a:buSzPct val="120000"/>
              <a:buFont typeface="Arial" panose="020B0604020202020204" pitchFamily="34" charset="0"/>
              <a:buChar char="•"/>
              <a:defRPr/>
            </a:pPr>
            <a:r>
              <a:rPr lang="da-DK" sz="32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/>
              </a:rPr>
              <a:t>Fuld hf</a:t>
            </a:r>
          </a:p>
          <a:p>
            <a:pPr lvl="0" defTabSz="9144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6">
                  <a:lumMod val="50000"/>
                </a:schemeClr>
              </a:buClr>
              <a:buSzPct val="120000"/>
              <a:buFont typeface="Arial" panose="020B0604020202020204" pitchFamily="34" charset="0"/>
              <a:buChar char="•"/>
              <a:defRPr/>
            </a:pPr>
            <a:r>
              <a:rPr lang="da-DK" sz="32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/>
              </a:rPr>
              <a:t>Skibsassistent +</a:t>
            </a:r>
          </a:p>
          <a:p>
            <a:pPr lvl="0" defTabSz="9144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6">
                  <a:lumMod val="50000"/>
                </a:schemeClr>
              </a:buClr>
              <a:buSzPct val="120000"/>
              <a:buFont typeface="Arial" panose="020B0604020202020204" pitchFamily="34" charset="0"/>
              <a:buChar char="•"/>
              <a:defRPr/>
            </a:pPr>
            <a:r>
              <a:rPr lang="da-DK" sz="32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/>
              </a:rPr>
              <a:t>1. modul af skibsofficers-uddannelsen (= merit)</a:t>
            </a:r>
          </a:p>
          <a:p>
            <a:pPr marL="0" indent="0">
              <a:buNone/>
            </a:pPr>
            <a:endParaRPr lang="da-DK" dirty="0"/>
          </a:p>
        </p:txBody>
      </p:sp>
      <p:pic>
        <p:nvPicPr>
          <p:cNvPr id="4" name="Billed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34" y="4191466"/>
            <a:ext cx="3308553" cy="2205701"/>
          </a:xfrm>
          <a:prstGeom prst="rect">
            <a:avLst/>
          </a:prstGeom>
        </p:spPr>
      </p:pic>
      <p:pic>
        <p:nvPicPr>
          <p:cNvPr id="5" name="Billed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936" y="1439816"/>
            <a:ext cx="3738155" cy="2492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35086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z="44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ADGANGSKRAV</a:t>
            </a: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677334" y="1825898"/>
            <a:ext cx="6711438" cy="4405086"/>
          </a:xfrm>
        </p:spPr>
        <p:txBody>
          <a:bodyPr>
            <a:normAutofit/>
          </a:bodyPr>
          <a:lstStyle/>
          <a:p>
            <a:pPr marL="452438" lvl="1" indent="-452438" defTabSz="914400" eaLnBrk="0" hangingPunct="0">
              <a:spcBef>
                <a:spcPct val="20000"/>
              </a:spcBef>
              <a:buClr>
                <a:srgbClr val="00B0F0"/>
              </a:buClr>
              <a:buSzTx/>
              <a:buFont typeface="Arial" panose="020B0604020202020204" pitchFamily="34" charset="0"/>
              <a:buChar char="•"/>
              <a:defRPr/>
            </a:pPr>
            <a:r>
              <a:rPr lang="da-DK" sz="3200" kern="0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9. eller 10. klasses afgangsprøve</a:t>
            </a:r>
          </a:p>
          <a:p>
            <a:pPr marL="452438" lvl="1" indent="-452438" defTabSz="914400" eaLnBrk="0" hangingPunct="0">
              <a:spcBef>
                <a:spcPct val="20000"/>
              </a:spcBef>
              <a:buClr>
                <a:srgbClr val="00B0F0"/>
              </a:buClr>
              <a:buSzTx/>
              <a:buFont typeface="Arial" panose="020B0604020202020204" pitchFamily="34" charset="0"/>
              <a:buChar char="•"/>
              <a:defRPr/>
            </a:pPr>
            <a:r>
              <a:rPr lang="da-DK" sz="3200" kern="0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Parathedsvurdering</a:t>
            </a:r>
          </a:p>
          <a:p>
            <a:pPr marL="452438" lvl="1" indent="-452438" defTabSz="914400" eaLnBrk="0" hangingPunct="0">
              <a:spcBef>
                <a:spcPct val="20000"/>
              </a:spcBef>
              <a:buClr>
                <a:srgbClr val="00B0F0"/>
              </a:buClr>
              <a:buSzTx/>
              <a:buFont typeface="Arial" panose="020B0604020202020204" pitchFamily="34" charset="0"/>
              <a:buChar char="•"/>
              <a:defRPr/>
            </a:pPr>
            <a:r>
              <a:rPr lang="da-DK" sz="3200" kern="0" dirty="0" err="1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Sundhedsbevis</a:t>
            </a:r>
            <a:r>
              <a:rPr lang="da-DK" sz="3200" kern="0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(blå bog)</a:t>
            </a:r>
          </a:p>
          <a:p>
            <a:pPr marL="452438" indent="-452438" defTabSz="914400" eaLnBrk="0" hangingPunct="0">
              <a:spcBef>
                <a:spcPct val="20000"/>
              </a:spcBef>
              <a:buClr>
                <a:srgbClr val="00B0F0"/>
              </a:buClr>
              <a:buSzPct val="120000"/>
              <a:buFont typeface="Arial" panose="020B0604020202020204" pitchFamily="34" charset="0"/>
              <a:buChar char="•"/>
              <a:defRPr/>
            </a:pPr>
            <a:r>
              <a:rPr lang="da-DK" sz="3200" kern="0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Ansøgningsfrist: 1.3 (Optagelse.dk)</a:t>
            </a:r>
          </a:p>
          <a:p>
            <a:pPr marL="452438" indent="-452438" defTabSz="914400" eaLnBrk="0" hangingPunct="0">
              <a:spcBef>
                <a:spcPct val="20000"/>
              </a:spcBef>
              <a:buClr>
                <a:srgbClr val="00B0F0"/>
              </a:buClr>
              <a:buSzPct val="120000"/>
              <a:buFont typeface="Arial" panose="020B0604020202020204" pitchFamily="34" charset="0"/>
              <a:buChar char="•"/>
              <a:defRPr/>
            </a:pPr>
            <a:r>
              <a:rPr lang="da-DK" sz="3200" kern="0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Eller senere ved ledige pladser (NB: Gælder ikke for 9. klasses elever!)</a:t>
            </a:r>
          </a:p>
          <a:p>
            <a:pPr marL="0" indent="0">
              <a:buNone/>
            </a:pPr>
            <a:endParaRPr lang="da-DK" dirty="0"/>
          </a:p>
        </p:txBody>
      </p:sp>
      <p:pic>
        <p:nvPicPr>
          <p:cNvPr id="4" name="Billed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0696" y="132005"/>
            <a:ext cx="2704191" cy="3778625"/>
          </a:xfrm>
          <a:prstGeom prst="rect">
            <a:avLst/>
          </a:prstGeom>
        </p:spPr>
      </p:pic>
      <p:pic>
        <p:nvPicPr>
          <p:cNvPr id="5" name="Billed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2382" y="2650310"/>
            <a:ext cx="2704191" cy="3841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093892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6347196" y="2906107"/>
            <a:ext cx="4950373" cy="3880773"/>
          </a:xfrm>
        </p:spPr>
        <p:txBody>
          <a:bodyPr/>
          <a:lstStyle/>
          <a:p>
            <a:pPr marL="0" lvl="0" indent="0" defTabSz="914400" eaLnBrk="0" hangingPunct="0">
              <a:spcBef>
                <a:spcPct val="20000"/>
              </a:spcBef>
              <a:buClr>
                <a:srgbClr val="42B051">
                  <a:lumMod val="50000"/>
                </a:srgbClr>
              </a:buClr>
              <a:buSzPct val="120000"/>
              <a:buNone/>
              <a:defRPr/>
            </a:pPr>
            <a:endParaRPr lang="da-DK" sz="3600" kern="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buNone/>
            </a:pPr>
            <a:endParaRPr lang="da-DK" dirty="0"/>
          </a:p>
        </p:txBody>
      </p:sp>
      <p:pic>
        <p:nvPicPr>
          <p:cNvPr id="4" name="Billede 3">
            <a:extLst>
              <a:ext uri="{FF2B5EF4-FFF2-40B4-BE49-F238E27FC236}">
                <a16:creationId xmlns:a16="http://schemas.microsoft.com/office/drawing/2014/main" id="{794B9669-56E9-45CD-B469-B3A2EBAE71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74562"/>
            <a:ext cx="12192000" cy="6861442"/>
          </a:xfrm>
          <a:prstGeom prst="rect">
            <a:avLst/>
          </a:prstGeom>
        </p:spPr>
      </p:pic>
      <p:pic>
        <p:nvPicPr>
          <p:cNvPr id="16" name="Billede 15">
            <a:extLst>
              <a:ext uri="{FF2B5EF4-FFF2-40B4-BE49-F238E27FC236}">
                <a16:creationId xmlns:a16="http://schemas.microsoft.com/office/drawing/2014/main" id="{40F24CA5-2959-4E1B-A283-34DA937630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4685" y="2640549"/>
            <a:ext cx="3948567" cy="4146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854651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3131277" y="98072"/>
            <a:ext cx="4779517" cy="1328554"/>
          </a:xfrm>
        </p:spPr>
        <p:txBody>
          <a:bodyPr/>
          <a:lstStyle/>
          <a:p>
            <a:pPr marL="0" lvl="0" indent="0" defTabSz="914400" eaLnBrk="0" hangingPunct="0">
              <a:spcBef>
                <a:spcPct val="20000"/>
              </a:spcBef>
              <a:buClr>
                <a:srgbClr val="42B051">
                  <a:lumMod val="50000"/>
                </a:srgbClr>
              </a:buClr>
              <a:buSzPct val="120000"/>
              <a:buNone/>
              <a:defRPr/>
            </a:pPr>
            <a:r>
              <a:rPr lang="da-DK" sz="66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Spørgsmål?</a:t>
            </a:r>
            <a:endParaRPr lang="da-DK" sz="7200" kern="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defTabSz="914400" eaLnBrk="0" hangingPunct="0">
              <a:spcBef>
                <a:spcPct val="20000"/>
              </a:spcBef>
              <a:buClr>
                <a:srgbClr val="42B051">
                  <a:lumMod val="50000"/>
                </a:srgbClr>
              </a:buClr>
              <a:buSzPct val="120000"/>
              <a:buNone/>
              <a:defRPr/>
            </a:pPr>
            <a:endParaRPr lang="da-DK" dirty="0"/>
          </a:p>
        </p:txBody>
      </p:sp>
      <p:pic>
        <p:nvPicPr>
          <p:cNvPr id="4" name="Billede 3">
            <a:extLst>
              <a:ext uri="{FF2B5EF4-FFF2-40B4-BE49-F238E27FC236}">
                <a16:creationId xmlns:a16="http://schemas.microsoft.com/office/drawing/2014/main" id="{83425937-65C1-9F49-BD2B-069D6D501BF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01114">
            <a:off x="529399" y="1628990"/>
            <a:ext cx="4462664" cy="2961245"/>
          </a:xfrm>
          <a:prstGeom prst="rect">
            <a:avLst/>
          </a:prstGeom>
        </p:spPr>
      </p:pic>
      <p:pic>
        <p:nvPicPr>
          <p:cNvPr id="10" name="Billede 9">
            <a:extLst>
              <a:ext uri="{FF2B5EF4-FFF2-40B4-BE49-F238E27FC236}">
                <a16:creationId xmlns:a16="http://schemas.microsoft.com/office/drawing/2014/main" id="{BBF0FABC-B5F1-2645-A9E2-C689649A352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163" y="4299419"/>
            <a:ext cx="3622767" cy="2419684"/>
          </a:xfrm>
          <a:prstGeom prst="rect">
            <a:avLst/>
          </a:prstGeom>
        </p:spPr>
      </p:pic>
      <p:pic>
        <p:nvPicPr>
          <p:cNvPr id="12" name="Billede 11">
            <a:extLst>
              <a:ext uri="{FF2B5EF4-FFF2-40B4-BE49-F238E27FC236}">
                <a16:creationId xmlns:a16="http://schemas.microsoft.com/office/drawing/2014/main" id="{2ACB5858-C3A8-534B-98D4-A0BD245C5A4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8472">
            <a:off x="5300182" y="1615557"/>
            <a:ext cx="3638858" cy="2419110"/>
          </a:xfrm>
          <a:prstGeom prst="rect">
            <a:avLst/>
          </a:prstGeom>
        </p:spPr>
      </p:pic>
      <p:pic>
        <p:nvPicPr>
          <p:cNvPr id="14" name="Billede 13">
            <a:extLst>
              <a:ext uri="{FF2B5EF4-FFF2-40B4-BE49-F238E27FC236}">
                <a16:creationId xmlns:a16="http://schemas.microsoft.com/office/drawing/2014/main" id="{4D94BB2D-F6F1-3640-B47D-45942BACD43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1967" y="3854370"/>
            <a:ext cx="4257655" cy="2829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22063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3CAFFFC-1582-48B6-B2EE-F5739DCA33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da-DK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FREMTIDSMULIGHEDER?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9FF59FC5-8B07-43BF-9982-E75E1519112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36027" y="1905000"/>
            <a:ext cx="6390289" cy="4343400"/>
          </a:xfrm>
        </p:spPr>
        <p:txBody>
          <a:bodyPr>
            <a:noAutofit/>
          </a:bodyPr>
          <a:lstStyle/>
          <a:p>
            <a:pPr>
              <a:buFont typeface="Arial" panose="020B0604020202020204" pitchFamily="34" charset="0"/>
              <a:buChar char="•"/>
              <a:defRPr/>
            </a:pPr>
            <a:r>
              <a:rPr lang="da-DK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Direkte til søs som ubefaren skibsassistent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da-DK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Videregående maritim uddannelse (fx skibsfører eller maskinmester)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da-DK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Øvrige videregående uddannelser, også på universitetsniveau</a:t>
            </a:r>
          </a:p>
        </p:txBody>
      </p:sp>
      <p:pic>
        <p:nvPicPr>
          <p:cNvPr id="6148" name="Picture 2" descr="Billedresultat for maskinmester">
            <a:extLst>
              <a:ext uri="{FF2B5EF4-FFF2-40B4-BE49-F238E27FC236}">
                <a16:creationId xmlns:a16="http://schemas.microsoft.com/office/drawing/2014/main" id="{34EF5681-078B-4F21-A3CB-034F562EA870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137636" y="609600"/>
            <a:ext cx="2911475" cy="30654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Billede 4" descr="Relateret billede">
            <a:extLst>
              <a:ext uri="{FF2B5EF4-FFF2-40B4-BE49-F238E27FC236}">
                <a16:creationId xmlns:a16="http://schemas.microsoft.com/office/drawing/2014/main" id="{067B836C-9A82-4934-A5D8-15D66AF19E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69" t="-993" r="15002" b="21916"/>
          <a:stretch>
            <a:fillRect/>
          </a:stretch>
        </p:blipFill>
        <p:spPr bwMode="auto">
          <a:xfrm>
            <a:off x="6695090" y="3962400"/>
            <a:ext cx="3905250" cy="2525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3150083" cy="1062446"/>
          </a:xfrm>
        </p:spPr>
        <p:txBody>
          <a:bodyPr>
            <a:normAutofit/>
          </a:bodyPr>
          <a:lstStyle/>
          <a:p>
            <a:r>
              <a:rPr lang="da-DK" sz="28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NAUTISKE FAG (skibsfører) </a:t>
            </a:r>
            <a:endParaRPr lang="da-DK" sz="2000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677334" y="1798320"/>
            <a:ext cx="3790163" cy="3380856"/>
          </a:xfrm>
        </p:spPr>
        <p:txBody>
          <a:bodyPr/>
          <a:lstStyle/>
          <a:p>
            <a:pPr lvl="0" defTabSz="9144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5">
                  <a:lumMod val="50000"/>
                </a:schemeClr>
              </a:buClr>
              <a:buSzPct val="120000"/>
              <a:buFontTx/>
              <a:buChar char="•"/>
              <a:defRPr/>
            </a:pPr>
            <a:r>
              <a:rPr lang="da-DK" sz="2800" kern="0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Vagthold</a:t>
            </a:r>
          </a:p>
          <a:p>
            <a:pPr lvl="0" defTabSz="9144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5">
                  <a:lumMod val="50000"/>
                </a:schemeClr>
              </a:buClr>
              <a:buSzPct val="120000"/>
              <a:buFontTx/>
              <a:buChar char="•"/>
              <a:defRPr/>
            </a:pPr>
            <a:r>
              <a:rPr lang="da-DK" sz="2800" kern="0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Praktisk sømandsskab</a:t>
            </a:r>
          </a:p>
          <a:p>
            <a:pPr lvl="0" defTabSz="9144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5">
                  <a:lumMod val="50000"/>
                </a:schemeClr>
              </a:buClr>
              <a:buSzPct val="120000"/>
              <a:buFontTx/>
              <a:buChar char="•"/>
              <a:defRPr/>
            </a:pPr>
            <a:r>
              <a:rPr lang="da-DK" sz="2800" kern="0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Vedligeholdelse </a:t>
            </a:r>
          </a:p>
          <a:p>
            <a:pPr lvl="0" defTabSz="9144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5">
                  <a:lumMod val="50000"/>
                </a:schemeClr>
              </a:buClr>
              <a:buSzPct val="120000"/>
              <a:buFontTx/>
              <a:buChar char="•"/>
              <a:defRPr/>
            </a:pPr>
            <a:r>
              <a:rPr lang="da-DK" sz="2800" kern="0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Skibsteknik</a:t>
            </a:r>
          </a:p>
          <a:p>
            <a:pPr marL="0" lvl="0" indent="0" defTabSz="9144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5">
                  <a:lumMod val="50000"/>
                </a:schemeClr>
              </a:buClr>
              <a:buSzPct val="120000"/>
              <a:buNone/>
              <a:defRPr/>
            </a:pPr>
            <a:endParaRPr lang="da-DK" sz="2800" kern="0" dirty="0">
              <a:solidFill>
                <a:srgbClr val="FFFF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da-DK" dirty="0"/>
          </a:p>
        </p:txBody>
      </p:sp>
      <p:sp>
        <p:nvSpPr>
          <p:cNvPr id="4" name="Titel 1"/>
          <p:cNvSpPr txBox="1">
            <a:spLocks/>
          </p:cNvSpPr>
          <p:nvPr/>
        </p:nvSpPr>
        <p:spPr>
          <a:xfrm>
            <a:off x="4461204" y="492033"/>
            <a:ext cx="4578289" cy="1062446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da-DK" sz="30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MASKINTEKNISKE</a:t>
            </a:r>
            <a:r>
              <a:rPr lang="da-DK" sz="39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a-DK" sz="30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FAG</a:t>
            </a:r>
            <a:r>
              <a:rPr lang="da-DK" sz="39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a-DK" sz="28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(maskinmester) </a:t>
            </a:r>
            <a:endParaRPr lang="da-DK" sz="2000" dirty="0"/>
          </a:p>
        </p:txBody>
      </p:sp>
      <p:sp>
        <p:nvSpPr>
          <p:cNvPr id="5" name="Pladsholder til indhold 2"/>
          <p:cNvSpPr txBox="1">
            <a:spLocks/>
          </p:cNvSpPr>
          <p:nvPr/>
        </p:nvSpPr>
        <p:spPr>
          <a:xfrm>
            <a:off x="4539251" y="1672046"/>
            <a:ext cx="3790163" cy="34920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defTabSz="9144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5">
                  <a:lumMod val="50000"/>
                </a:schemeClr>
              </a:buClr>
              <a:buSzPct val="120000"/>
              <a:buFontTx/>
              <a:buChar char="•"/>
              <a:defRPr/>
            </a:pPr>
            <a:r>
              <a:rPr lang="da-DK" sz="2800" kern="0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Værkstedslære</a:t>
            </a:r>
          </a:p>
          <a:p>
            <a:pPr lvl="0" defTabSz="9144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5">
                  <a:lumMod val="50000"/>
                </a:schemeClr>
              </a:buClr>
              <a:buSzPct val="120000"/>
              <a:buFontTx/>
              <a:buChar char="•"/>
              <a:defRPr/>
            </a:pPr>
            <a:r>
              <a:rPr lang="da-DK" sz="2800" kern="0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Maskinlære</a:t>
            </a:r>
          </a:p>
          <a:p>
            <a:pPr lvl="0" defTabSz="9144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5">
                  <a:lumMod val="50000"/>
                </a:schemeClr>
              </a:buClr>
              <a:buSzPct val="120000"/>
              <a:buFontTx/>
              <a:buChar char="•"/>
              <a:defRPr/>
            </a:pPr>
            <a:r>
              <a:rPr lang="da-DK" sz="2800" kern="0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Teknisk dokumentation</a:t>
            </a:r>
          </a:p>
          <a:p>
            <a:pPr lvl="0" defTabSz="9144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5">
                  <a:lumMod val="50000"/>
                </a:schemeClr>
              </a:buClr>
              <a:buSzPct val="120000"/>
              <a:buFontTx/>
              <a:buChar char="•"/>
              <a:defRPr/>
            </a:pPr>
            <a:r>
              <a:rPr lang="da-DK" sz="2800" kern="0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Materialelære</a:t>
            </a:r>
          </a:p>
          <a:p>
            <a:pPr lvl="0" defTabSz="9144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5">
                  <a:lumMod val="50000"/>
                </a:schemeClr>
              </a:buClr>
              <a:buSzPct val="120000"/>
              <a:buFontTx/>
              <a:buChar char="•"/>
              <a:defRPr/>
            </a:pPr>
            <a:r>
              <a:rPr lang="da-DK" sz="2800" kern="0" dirty="0" err="1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Ellære</a:t>
            </a:r>
            <a:endParaRPr lang="da-DK" sz="2800" kern="0" dirty="0">
              <a:solidFill>
                <a:srgbClr val="FFFF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da-DK" dirty="0"/>
          </a:p>
        </p:txBody>
      </p:sp>
      <p:pic>
        <p:nvPicPr>
          <p:cNvPr id="7" name="Billede 6">
            <a:hlinkClick r:id="rId2" action="ppaction://hlinkfile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7979" y="1159102"/>
            <a:ext cx="3858823" cy="3478211"/>
          </a:xfrm>
          <a:prstGeom prst="rect">
            <a:avLst/>
          </a:prstGeom>
        </p:spPr>
      </p:pic>
      <p:pic>
        <p:nvPicPr>
          <p:cNvPr id="10" name="Billede 9">
            <a:extLst>
              <a:ext uri="{FF2B5EF4-FFF2-40B4-BE49-F238E27FC236}">
                <a16:creationId xmlns:a16="http://schemas.microsoft.com/office/drawing/2014/main" id="{BFFB6C27-8C52-AD45-A603-A8E73B5F219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0966" y="4934180"/>
            <a:ext cx="2505034" cy="1668464"/>
          </a:xfrm>
          <a:prstGeom prst="rect">
            <a:avLst/>
          </a:prstGeom>
        </p:spPr>
      </p:pic>
      <p:pic>
        <p:nvPicPr>
          <p:cNvPr id="8" name="Billede 7">
            <a:hlinkClick r:id="rId5" action="ppaction://hlinkfile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4590" y="4249939"/>
            <a:ext cx="3594233" cy="2395893"/>
          </a:xfrm>
          <a:prstGeom prst="rect">
            <a:avLst/>
          </a:prstGeom>
        </p:spPr>
      </p:pic>
      <p:pic>
        <p:nvPicPr>
          <p:cNvPr id="12" name="Billede 11">
            <a:extLst>
              <a:ext uri="{FF2B5EF4-FFF2-40B4-BE49-F238E27FC236}">
                <a16:creationId xmlns:a16="http://schemas.microsoft.com/office/drawing/2014/main" id="{87D17195-1E5A-1A4A-A28A-5F4E4EEF2D0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556" y="4817031"/>
            <a:ext cx="2858999" cy="1828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36829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37698" y="583474"/>
            <a:ext cx="9276563" cy="1320800"/>
          </a:xfrm>
        </p:spPr>
        <p:txBody>
          <a:bodyPr>
            <a:normAutofit/>
          </a:bodyPr>
          <a:lstStyle/>
          <a:p>
            <a:r>
              <a:rPr lang="da-DK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ØVRIGE MARITIME FAG/KURSER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507517" y="1572762"/>
            <a:ext cx="5161763" cy="3835400"/>
          </a:xfrm>
        </p:spPr>
        <p:txBody>
          <a:bodyPr>
            <a:normAutofit/>
          </a:bodyPr>
          <a:lstStyle/>
          <a:p>
            <a:pPr marL="0" lvl="0" indent="0" defTabSz="9144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5">
                  <a:lumMod val="50000"/>
                </a:schemeClr>
              </a:buClr>
              <a:buSzPct val="120000"/>
              <a:buNone/>
              <a:defRPr/>
            </a:pPr>
            <a:endParaRPr lang="da-DK" sz="2800" kern="0" dirty="0">
              <a:solidFill>
                <a:srgbClr val="FFFF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0" defTabSz="9144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5">
                  <a:lumMod val="50000"/>
                </a:schemeClr>
              </a:buClr>
              <a:buSzPct val="120000"/>
              <a:buFontTx/>
              <a:buChar char="•"/>
              <a:defRPr/>
            </a:pPr>
            <a:r>
              <a:rPr lang="da-DK" sz="2800" kern="0" dirty="0" err="1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Søredning</a:t>
            </a:r>
            <a:endParaRPr lang="da-DK" sz="2800" kern="0" dirty="0">
              <a:solidFill>
                <a:srgbClr val="FFFF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0" defTabSz="9144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5">
                  <a:lumMod val="50000"/>
                </a:schemeClr>
              </a:buClr>
              <a:buSzPct val="120000"/>
              <a:buFontTx/>
              <a:buChar char="•"/>
              <a:defRPr/>
            </a:pPr>
            <a:r>
              <a:rPr lang="da-DK" sz="2800" kern="0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Flådeøvelser</a:t>
            </a:r>
          </a:p>
          <a:p>
            <a:pPr lvl="0" defTabSz="9144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5">
                  <a:lumMod val="50000"/>
                </a:schemeClr>
              </a:buClr>
              <a:buSzPct val="120000"/>
              <a:buFontTx/>
              <a:buChar char="•"/>
              <a:defRPr/>
            </a:pPr>
            <a:r>
              <a:rPr lang="da-DK" sz="2800" kern="0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Førstehjælp</a:t>
            </a:r>
          </a:p>
          <a:p>
            <a:pPr lvl="0" defTabSz="9144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5">
                  <a:lumMod val="50000"/>
                </a:schemeClr>
              </a:buClr>
              <a:buSzPct val="120000"/>
              <a:buFontTx/>
              <a:buChar char="•"/>
              <a:defRPr/>
            </a:pPr>
            <a:r>
              <a:rPr lang="da-DK" sz="2800" kern="0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Arbejdssikkerhed</a:t>
            </a:r>
          </a:p>
          <a:p>
            <a:pPr lvl="0" defTabSz="9144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5">
                  <a:lumMod val="50000"/>
                </a:schemeClr>
              </a:buClr>
              <a:buSzPct val="120000"/>
              <a:buFontTx/>
              <a:buChar char="•"/>
              <a:defRPr/>
            </a:pPr>
            <a:r>
              <a:rPr lang="da-DK" sz="2800" kern="0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Hygiejne m.m.</a:t>
            </a:r>
          </a:p>
          <a:p>
            <a:pPr marL="0" lvl="0" indent="0" defTabSz="9144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5">
                  <a:lumMod val="50000"/>
                </a:schemeClr>
              </a:buClr>
              <a:buSzPct val="120000"/>
              <a:buNone/>
              <a:defRPr/>
            </a:pPr>
            <a:endParaRPr lang="da-DK" sz="2800" kern="0" dirty="0">
              <a:solidFill>
                <a:srgbClr val="FFFF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lvl="0" indent="0" defTabSz="9144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5">
                  <a:lumMod val="50000"/>
                </a:schemeClr>
              </a:buClr>
              <a:buSzPct val="120000"/>
              <a:buNone/>
              <a:defRPr/>
            </a:pPr>
            <a:endParaRPr lang="da-DK" sz="2800" kern="0" dirty="0">
              <a:solidFill>
                <a:srgbClr val="FFFF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da-DK" dirty="0"/>
          </a:p>
        </p:txBody>
      </p:sp>
      <p:pic>
        <p:nvPicPr>
          <p:cNvPr id="4" name="Billed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0201" y="1118327"/>
            <a:ext cx="2876550" cy="3835400"/>
          </a:xfrm>
          <a:prstGeom prst="rect">
            <a:avLst/>
          </a:prstGeom>
        </p:spPr>
      </p:pic>
      <p:pic>
        <p:nvPicPr>
          <p:cNvPr id="5" name="Picture 4" descr="Billedresultat for bethel skib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480563" y="2034612"/>
            <a:ext cx="3820545" cy="2388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ladsholder til indhold 6">
            <a:extLst>
              <a:ext uri="{FF2B5EF4-FFF2-40B4-BE49-F238E27FC236}">
                <a16:creationId xmlns:a16="http://schemas.microsoft.com/office/drawing/2014/main" id="{11ACBCEB-223E-439B-B3FD-D720C134DF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521483" y="4391663"/>
            <a:ext cx="3644477" cy="2301095"/>
          </a:xfrm>
          <a:prstGeom prst="rect">
            <a:avLst/>
          </a:prstGeom>
        </p:spPr>
      </p:pic>
      <p:pic>
        <p:nvPicPr>
          <p:cNvPr id="9" name="Picture 12">
            <a:hlinkClick r:id="rId5"/>
            <a:extLst>
              <a:ext uri="{FF2B5EF4-FFF2-40B4-BE49-F238E27FC236}">
                <a16:creationId xmlns:a16="http://schemas.microsoft.com/office/drawing/2014/main" id="{51218A0E-DD7F-43D3-98E0-FEEE3CA060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680707" y="3595545"/>
            <a:ext cx="2058987" cy="3097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61317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324917" y="407504"/>
            <a:ext cx="5578925" cy="1513895"/>
          </a:xfrm>
        </p:spPr>
        <p:txBody>
          <a:bodyPr>
            <a:normAutofit/>
          </a:bodyPr>
          <a:lstStyle/>
          <a:p>
            <a:pPr marL="0" lvl="0" indent="0" defTabSz="914400" eaLnBrk="0" hangingPunct="0">
              <a:spcBef>
                <a:spcPct val="20000"/>
              </a:spcBef>
              <a:buClr>
                <a:srgbClr val="42B051">
                  <a:lumMod val="50000"/>
                </a:srgbClr>
              </a:buClr>
              <a:buSzPct val="120000"/>
              <a:buNone/>
              <a:defRPr/>
            </a:pPr>
            <a:r>
              <a:rPr lang="da-DK" sz="36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SEJLADS MED MOTOR</a:t>
            </a:r>
            <a:endParaRPr lang="da-DK" sz="3600" kern="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defTabSz="914400" eaLnBrk="0" hangingPunct="0">
              <a:spcBef>
                <a:spcPct val="20000"/>
              </a:spcBef>
              <a:buClr>
                <a:srgbClr val="42B051">
                  <a:lumMod val="50000"/>
                </a:srgbClr>
              </a:buClr>
              <a:buSzPct val="120000"/>
              <a:buNone/>
              <a:defRPr/>
            </a:pPr>
            <a:endParaRPr lang="da-DK" dirty="0"/>
          </a:p>
        </p:txBody>
      </p:sp>
      <p:pic>
        <p:nvPicPr>
          <p:cNvPr id="9" name="Billede 8">
            <a:extLst>
              <a:ext uri="{FF2B5EF4-FFF2-40B4-BE49-F238E27FC236}">
                <a16:creationId xmlns:a16="http://schemas.microsoft.com/office/drawing/2014/main" id="{3806A7C0-F5AD-4D43-8663-7B59533FC73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674" y="1351722"/>
            <a:ext cx="5122294" cy="2998767"/>
          </a:xfrm>
          <a:prstGeom prst="rect">
            <a:avLst/>
          </a:prstGeom>
        </p:spPr>
      </p:pic>
      <p:pic>
        <p:nvPicPr>
          <p:cNvPr id="11" name="Billede 10">
            <a:extLst>
              <a:ext uri="{FF2B5EF4-FFF2-40B4-BE49-F238E27FC236}">
                <a16:creationId xmlns:a16="http://schemas.microsoft.com/office/drawing/2014/main" id="{E2A78E8B-D274-F449-A388-FFC25B7531B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4765" y="3549010"/>
            <a:ext cx="7213173" cy="3308990"/>
          </a:xfrm>
          <a:prstGeom prst="rect">
            <a:avLst/>
          </a:prstGeom>
        </p:spPr>
      </p:pic>
      <p:pic>
        <p:nvPicPr>
          <p:cNvPr id="13" name="Billede 12">
            <a:extLst>
              <a:ext uri="{FF2B5EF4-FFF2-40B4-BE49-F238E27FC236}">
                <a16:creationId xmlns:a16="http://schemas.microsoft.com/office/drawing/2014/main" id="{2E6E84B4-6290-A142-85F6-978D9430246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854" y="4544245"/>
            <a:ext cx="3311587" cy="2204641"/>
          </a:xfrm>
          <a:prstGeom prst="rect">
            <a:avLst/>
          </a:prstGeom>
        </p:spPr>
      </p:pic>
      <p:pic>
        <p:nvPicPr>
          <p:cNvPr id="7" name="Billede 6">
            <a:extLst>
              <a:ext uri="{FF2B5EF4-FFF2-40B4-BE49-F238E27FC236}">
                <a16:creationId xmlns:a16="http://schemas.microsoft.com/office/drawing/2014/main" id="{C9C8F092-2A70-044B-BC09-96E9AF81C09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7948" y="156026"/>
            <a:ext cx="4710345" cy="3134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9143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AEB1EC8-9189-40F9-B7B3-7E22A11F19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783" y="578069"/>
            <a:ext cx="9064708" cy="1320800"/>
          </a:xfrm>
        </p:spPr>
        <p:txBody>
          <a:bodyPr>
            <a:normAutofit/>
          </a:bodyPr>
          <a:lstStyle/>
          <a:p>
            <a:r>
              <a:rPr lang="da-DK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&amp; MED SEJL (FYLLA)</a:t>
            </a:r>
          </a:p>
        </p:txBody>
      </p:sp>
      <p:pic>
        <p:nvPicPr>
          <p:cNvPr id="1026" name="Picture 2" descr="Billedresultat for FYLLA">
            <a:extLst>
              <a:ext uri="{FF2B5EF4-FFF2-40B4-BE49-F238E27FC236}">
                <a16:creationId xmlns:a16="http://schemas.microsoft.com/office/drawing/2014/main" id="{C2F78F82-02D0-4323-8CA5-95716093823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689" y="1696295"/>
            <a:ext cx="6578707" cy="4934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Billedet indeholder sandsynligvis: 2 personer, himmel og friluftsliv, tekst, der siger &quot;a&quot;">
            <a:extLst>
              <a:ext uri="{FF2B5EF4-FFF2-40B4-BE49-F238E27FC236}">
                <a16:creationId xmlns:a16="http://schemas.microsoft.com/office/drawing/2014/main" id="{D5F26DB8-30C9-4B7A-9E7E-FEB4058131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92"/>
          <a:stretch/>
        </p:blipFill>
        <p:spPr bwMode="auto">
          <a:xfrm>
            <a:off x="7126307" y="3708294"/>
            <a:ext cx="4939798" cy="3045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Billedet indeholder sandsynligvis: en eller flere personer, himmel og friluftsliv">
            <a:extLst>
              <a:ext uri="{FF2B5EF4-FFF2-40B4-BE49-F238E27FC236}">
                <a16:creationId xmlns:a16="http://schemas.microsoft.com/office/drawing/2014/main" id="{D5E69A98-E621-4291-8FD9-ADD7B0B957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6147" y="104646"/>
            <a:ext cx="5138593" cy="3424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35267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374A51C-1983-4F4D-A491-F78693ED89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da-DK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RØGDYKKERKURSUS</a:t>
            </a:r>
          </a:p>
        </p:txBody>
      </p:sp>
      <p:pic>
        <p:nvPicPr>
          <p:cNvPr id="13315" name="Pladsholder til indhold 7">
            <a:extLst>
              <a:ext uri="{FF2B5EF4-FFF2-40B4-BE49-F238E27FC236}">
                <a16:creationId xmlns:a16="http://schemas.microsoft.com/office/drawing/2014/main" id="{74157A5A-C639-410A-B84A-403CE1ABE3B2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1611" y="1439917"/>
            <a:ext cx="3530946" cy="2649483"/>
          </a:xfrm>
        </p:spPr>
      </p:pic>
      <p:pic>
        <p:nvPicPr>
          <p:cNvPr id="13316" name="Billede 9">
            <a:extLst>
              <a:ext uri="{FF2B5EF4-FFF2-40B4-BE49-F238E27FC236}">
                <a16:creationId xmlns:a16="http://schemas.microsoft.com/office/drawing/2014/main" id="{C7F81C03-7536-4027-93F0-8CF2669A87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3642" y="4022728"/>
            <a:ext cx="3314700" cy="2484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Billede 11">
            <a:extLst>
              <a:ext uri="{FF2B5EF4-FFF2-40B4-BE49-F238E27FC236}">
                <a16:creationId xmlns:a16="http://schemas.microsoft.com/office/drawing/2014/main" id="{CC0466D1-A462-484E-A327-A7F4AF81E4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2626" y="3609936"/>
            <a:ext cx="3898133" cy="29226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8" name="Pladsholder til indhold 15">
            <a:extLst>
              <a:ext uri="{FF2B5EF4-FFF2-40B4-BE49-F238E27FC236}">
                <a16:creationId xmlns:a16="http://schemas.microsoft.com/office/drawing/2014/main" id="{AA630FED-7B6B-4375-BE89-9BB9E1BB5406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78555" y="916043"/>
            <a:ext cx="3534457" cy="2649483"/>
          </a:xfrm>
        </p:spPr>
      </p:pic>
      <p:pic>
        <p:nvPicPr>
          <p:cNvPr id="13319" name="Billede 17">
            <a:extLst>
              <a:ext uri="{FF2B5EF4-FFF2-40B4-BE49-F238E27FC236}">
                <a16:creationId xmlns:a16="http://schemas.microsoft.com/office/drawing/2014/main" id="{C33307F9-4106-4B9B-BC4C-73D5A768E3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9203" y="2184293"/>
            <a:ext cx="3534457" cy="2650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79E5C1C-C92E-4CA5-9B18-6E9A616EC8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da-DK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STUDIEPRAKTIK PÅ SIMAC</a:t>
            </a:r>
            <a:endParaRPr lang="da-DK" sz="4000" dirty="0">
              <a:solidFill>
                <a:schemeClr val="bg1"/>
              </a:solidFill>
            </a:endParaRPr>
          </a:p>
        </p:txBody>
      </p:sp>
      <p:pic>
        <p:nvPicPr>
          <p:cNvPr id="22531" name="Pladsholder til indhold 5" descr="https://scontent-ams3-1.xx.fbcdn.net/hphotos-xtl1/v/t1.0-9/12239985_985572371503111_629220684248458621_n.jpg?oh=74e2dbcb1bfa1bd0dc0f39dac0ffe5db&amp;oe=573A7A49">
            <a:extLst>
              <a:ext uri="{FF2B5EF4-FFF2-40B4-BE49-F238E27FC236}">
                <a16:creationId xmlns:a16="http://schemas.microsoft.com/office/drawing/2014/main" id="{69AFA520-6D11-4893-B8DF-506D0DD28D30}"/>
              </a:ext>
            </a:extLst>
          </p:cNvPr>
          <p:cNvPicPr>
            <a:picLocks noGrp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88650" y="1662441"/>
            <a:ext cx="8075612" cy="4824412"/>
          </a:xfr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944</TotalTime>
  <Words>334</Words>
  <Application>Microsoft Office PowerPoint</Application>
  <PresentationFormat>Widescreen</PresentationFormat>
  <Paragraphs>91</Paragraphs>
  <Slides>22</Slides>
  <Notes>3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6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22</vt:i4>
      </vt:variant>
    </vt:vector>
  </HeadingPairs>
  <TitlesOfParts>
    <vt:vector size="29" baseType="lpstr">
      <vt:lpstr>Arial</vt:lpstr>
      <vt:lpstr>Calibri</vt:lpstr>
      <vt:lpstr>Tahoma</vt:lpstr>
      <vt:lpstr>Times New Roman</vt:lpstr>
      <vt:lpstr>Trebuchet MS</vt:lpstr>
      <vt:lpstr>Wingdings 3</vt:lpstr>
      <vt:lpstr>Facet</vt:lpstr>
      <vt:lpstr>HF-SØFART I SVENDBORG </vt:lpstr>
      <vt:lpstr>HF-SØFART: KOM MED OM BORD!</vt:lpstr>
      <vt:lpstr>  FREMTIDSMULIGHEDER?</vt:lpstr>
      <vt:lpstr>NAUTISKE FAG (skibsfører) </vt:lpstr>
      <vt:lpstr>ØVRIGE MARITIME FAG/KURSER</vt:lpstr>
      <vt:lpstr>PowerPoint-præsentation</vt:lpstr>
      <vt:lpstr>&amp; MED SEJL (FYLLA)</vt:lpstr>
      <vt:lpstr>RØGDYKKERKURSUS</vt:lpstr>
      <vt:lpstr>STUDIEPRAKTIK PÅ SIMAC</vt:lpstr>
      <vt:lpstr>HF-TILRETTELÆGGELSE</vt:lpstr>
      <vt:lpstr>OBLIGATORISKE HF-FAG</vt:lpstr>
      <vt:lpstr>LEKTIELET HF</vt:lpstr>
      <vt:lpstr>                   INTROTUR</vt:lpstr>
      <vt:lpstr> STUDIEREJSE</vt:lpstr>
      <vt:lpstr>STØTTEORDNINGER</vt:lpstr>
      <vt:lpstr>EKSAMEN</vt:lpstr>
      <vt:lpstr>DIMISSION</vt:lpstr>
      <vt:lpstr>ØKONOMI &amp; BOLIG</vt:lpstr>
      <vt:lpstr>PowerPoint-præsentation</vt:lpstr>
      <vt:lpstr>ADGANGSKRAV</vt:lpstr>
      <vt:lpstr>PowerPoint-præsentation</vt:lpstr>
      <vt:lpstr>PowerPoint-præsentation</vt:lpstr>
    </vt:vector>
  </TitlesOfParts>
  <Company>IT-Center Fyn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HF-SØFART I SVENDBORG</dc:title>
  <dc:creator>Rasmus Emil Mikkelsen</dc:creator>
  <cp:lastModifiedBy>Karin Margrethe Andersen</cp:lastModifiedBy>
  <cp:revision>84</cp:revision>
  <dcterms:created xsi:type="dcterms:W3CDTF">2018-10-29T17:53:31Z</dcterms:created>
  <dcterms:modified xsi:type="dcterms:W3CDTF">2021-01-14T20:34:39Z</dcterms:modified>
</cp:coreProperties>
</file>